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480" r:id="rId2"/>
    <p:sldId id="1481" r:id="rId3"/>
    <p:sldId id="1493" r:id="rId4"/>
    <p:sldId id="1494" r:id="rId5"/>
    <p:sldId id="1454" r:id="rId6"/>
    <p:sldId id="1483" r:id="rId7"/>
    <p:sldId id="1482" r:id="rId8"/>
    <p:sldId id="1484" r:id="rId9"/>
    <p:sldId id="1489" r:id="rId10"/>
    <p:sldId id="1490" r:id="rId11"/>
    <p:sldId id="1486" r:id="rId12"/>
    <p:sldId id="1495" r:id="rId13"/>
    <p:sldId id="1491" r:id="rId14"/>
    <p:sldId id="1492" r:id="rId15"/>
    <p:sldId id="1496" r:id="rId16"/>
    <p:sldId id="1497" r:id="rId17"/>
  </p:sldIdLst>
  <p:sldSz cx="24377650" cy="13716000"/>
  <p:notesSz cx="6858000" cy="9144000"/>
  <p:defaultTextStyle>
    <a:defPPr>
      <a:defRPr lang="en-US"/>
    </a:defPPr>
    <a:lvl1pPr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1pPr>
    <a:lvl2pPr marL="912813" indent="-4556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2pPr>
    <a:lvl3pPr marL="1827213" indent="-9128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3pPr>
    <a:lvl4pPr marL="2741613" indent="-13700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4pPr>
    <a:lvl5pPr marL="3656013" indent="-18272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50043"/>
    <a:srgbClr val="2686A7"/>
    <a:srgbClr val="8BC248"/>
    <a:srgbClr val="EC423D"/>
    <a:srgbClr val="F09526"/>
    <a:srgbClr val="202E3E"/>
    <a:srgbClr val="EB413C"/>
    <a:srgbClr val="51B96E"/>
    <a:srgbClr val="2584A5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8" autoAdjust="0"/>
  </p:normalViewPr>
  <p:slideViewPr>
    <p:cSldViewPr snapToGrid="0" snapToObjects="1">
      <p:cViewPr>
        <p:scale>
          <a:sx n="45" d="100"/>
          <a:sy n="45" d="100"/>
        </p:scale>
        <p:origin x="-496" y="-208"/>
      </p:cViewPr>
      <p:guideLst>
        <p:guide orient="horz" pos="8134"/>
        <p:guide orient="horz" pos="508"/>
        <p:guide pos="14254"/>
        <p:guide pos="7680"/>
        <p:guide pos="10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fld id="{6C3EA0E1-8F39-A140-9C1C-F428F85F4989}" type="datetimeFigureOut">
              <a:rPr lang="en-US"/>
              <a:pPr>
                <a:defRPr/>
              </a:pPr>
              <a:t>3/22/17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fld id="{884D8F93-A4F5-3F4D-8CB3-64B685B84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09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ＭＳ Ｐゴシック" charset="0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40841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236047" y="7242966"/>
            <a:ext cx="3013736" cy="291418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748722" y="7242966"/>
            <a:ext cx="3013736" cy="291418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236047" y="3655919"/>
            <a:ext cx="3013736" cy="291418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48722" y="3655919"/>
            <a:ext cx="3013736" cy="291418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666639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CE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384014" y="4424019"/>
            <a:ext cx="3921368" cy="384670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88597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13716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97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867517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780759" y="4356100"/>
            <a:ext cx="18814912" cy="50673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31150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600273" y="3509996"/>
            <a:ext cx="7196600" cy="44751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445431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92000" y="5250171"/>
            <a:ext cx="10572304" cy="595510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27247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417428" y="4581778"/>
            <a:ext cx="7214313" cy="430786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478221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291233" y="4322232"/>
            <a:ext cx="3812322" cy="6750827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720397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595673" y="4487526"/>
            <a:ext cx="4684825" cy="6318176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50343" y="6371973"/>
            <a:ext cx="6374579" cy="4790205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409910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3050193" y="8315467"/>
            <a:ext cx="2836433" cy="283717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8460409" y="8315467"/>
            <a:ext cx="2836433" cy="283717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3050193" y="4671510"/>
            <a:ext cx="2836433" cy="283717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460409" y="4671510"/>
            <a:ext cx="2836433" cy="283717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985826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3077488" y="765175"/>
            <a:ext cx="762000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1828434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fld id="{A042529D-55E9-484A-80A6-B5EC645C4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TextBox 11"/>
          <p:cNvSpPr txBox="1">
            <a:spLocks noChangeArrowheads="1"/>
          </p:cNvSpPr>
          <p:nvPr userDrawn="1"/>
        </p:nvSpPr>
        <p:spPr bwMode="auto">
          <a:xfrm>
            <a:off x="23056850" y="819150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defRPr/>
            </a:pPr>
            <a:fld id="{51583FF9-72FC-A349-AF7E-3A9207BBF2CF}" type="slidenum">
              <a:rPr lang="id-ID" sz="2800" b="1" smtClean="0">
                <a:solidFill>
                  <a:schemeClr val="bg1"/>
                </a:solidFill>
                <a:latin typeface="Calibri Light" charset="0"/>
                <a:cs typeface="Calibri Light" charset="0"/>
              </a:rPr>
              <a:pPr algn="ctr">
                <a:defRPr/>
              </a:pPr>
              <a:t>‹#›</a:t>
            </a:fld>
            <a:endParaRPr lang="id-ID" sz="2800" smtClean="0">
              <a:solidFill>
                <a:schemeClr val="bg1"/>
              </a:solidFill>
              <a:latin typeface="Calibri Light" charset="0"/>
              <a:cs typeface="Calibri Light" charset="0"/>
            </a:endParaRPr>
          </a:p>
        </p:txBody>
      </p:sp>
      <p:grpSp>
        <p:nvGrpSpPr>
          <p:cNvPr id="1033" name="Group 8"/>
          <p:cNvGrpSpPr>
            <a:grpSpLocks/>
          </p:cNvGrpSpPr>
          <p:nvPr userDrawn="1"/>
        </p:nvGrpSpPr>
        <p:grpSpPr bwMode="auto">
          <a:xfrm>
            <a:off x="11093450" y="13204825"/>
            <a:ext cx="2190750" cy="169863"/>
            <a:chOff x="5548426" y="3343939"/>
            <a:chExt cx="1095149" cy="85061"/>
          </a:xfrm>
        </p:grpSpPr>
        <p:sp>
          <p:nvSpPr>
            <p:cNvPr id="10" name="Oval 9"/>
            <p:cNvSpPr/>
            <p:nvPr/>
          </p:nvSpPr>
          <p:spPr>
            <a:xfrm>
              <a:off x="5548426" y="3343939"/>
              <a:ext cx="84914" cy="85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750791" y="3343939"/>
              <a:ext cx="84913" cy="850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52362" y="3343939"/>
              <a:ext cx="84913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54726" y="3343939"/>
              <a:ext cx="84914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356297" y="3343939"/>
              <a:ext cx="84914" cy="850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558662" y="3343939"/>
              <a:ext cx="84913" cy="85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Roboto Regular"/>
          <a:ea typeface="ＭＳ Ｐゴシック" charset="0"/>
          <a:cs typeface="Roboto Regular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Roboto Regular" charset="0"/>
          <a:ea typeface="ＭＳ Ｐゴシック" charset="0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Roboto Regular" charset="0"/>
          <a:ea typeface="ＭＳ Ｐゴシック" charset="0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Roboto Regular" charset="0"/>
          <a:ea typeface="ＭＳ Ｐゴシック" charset="0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Roboto Regular" charset="0"/>
          <a:ea typeface="ＭＳ Ｐゴシック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Roboto Regular" charset="0"/>
          <a:ea typeface="ＭＳ Ｐゴシック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Roboto Regular" charset="0"/>
          <a:ea typeface="ＭＳ Ｐゴシック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Roboto Regular" charset="0"/>
          <a:ea typeface="ＭＳ Ｐゴシック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Roboto Regular" charset="0"/>
          <a:ea typeface="ＭＳ Ｐゴシック" charset="0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charset="0"/>
        <a:buChar char="•"/>
        <a:defRPr lang="en-US" sz="4800" kern="1200" dirty="0">
          <a:solidFill>
            <a:schemeClr val="tx1"/>
          </a:solidFill>
          <a:latin typeface="Roboto Regular"/>
          <a:ea typeface="ＭＳ Ｐゴシック" charset="0"/>
          <a:cs typeface="Roboto Regular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4000" kern="1200" dirty="0">
          <a:solidFill>
            <a:schemeClr val="tx1"/>
          </a:solidFill>
          <a:latin typeface="Roboto Regular"/>
          <a:ea typeface="ＭＳ Ｐゴシック" charset="0"/>
          <a:cs typeface="Roboto Regular"/>
        </a:defRPr>
      </a:lvl2pPr>
      <a:lvl3pPr marL="22844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600" kern="1200" dirty="0">
          <a:solidFill>
            <a:schemeClr val="tx1"/>
          </a:solidFill>
          <a:latin typeface="Roboto Regular"/>
          <a:ea typeface="ＭＳ Ｐゴシック" charset="0"/>
          <a:cs typeface="Roboto Regular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200" kern="1200" dirty="0">
          <a:solidFill>
            <a:schemeClr val="tx1"/>
          </a:solidFill>
          <a:latin typeface="Roboto Regular"/>
          <a:ea typeface="ＭＳ Ｐゴシック" charset="0"/>
          <a:cs typeface="Roboto Regular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3200" kern="1200" dirty="0">
          <a:solidFill>
            <a:schemeClr val="tx1"/>
          </a:solidFill>
          <a:latin typeface="Roboto Regular"/>
          <a:ea typeface="ＭＳ Ｐゴシック" charset="0"/>
          <a:cs typeface="Roboto Regular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4.emf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Untitled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" b="2332"/>
          <a:stretch>
            <a:fillRect/>
          </a:stretch>
        </p:blipFill>
        <p:spPr>
          <a:xfrm>
            <a:off x="-395122" y="0"/>
            <a:ext cx="24769598" cy="13716000"/>
          </a:xfrm>
        </p:spPr>
      </p:pic>
    </p:spTree>
    <p:extLst>
      <p:ext uri="{BB962C8B-B14F-4D97-AF65-F5344CB8AC3E}">
        <p14:creationId xmlns:p14="http://schemas.microsoft.com/office/powerpoint/2010/main" val="281654783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 txBox="1">
            <a:spLocks/>
          </p:cNvSpPr>
          <p:nvPr/>
        </p:nvSpPr>
        <p:spPr bwMode="auto">
          <a:xfrm>
            <a:off x="13727963" y="641350"/>
            <a:ext cx="8327921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600" b="1" dirty="0" smtClean="0">
                <a:latin typeface="Roboto Regular" charset="0"/>
                <a:ea typeface="Open Sans Light" charset="0"/>
              </a:rPr>
              <a:t>Details to Leave Out</a:t>
            </a:r>
            <a:endParaRPr lang="en-US" sz="6600" b="1" dirty="0">
              <a:latin typeface="Roboto Regular" charset="0"/>
              <a:ea typeface="Open Sans Light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7014825" y="1744663"/>
            <a:ext cx="1709738" cy="111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3400">
              <a:solidFill>
                <a:schemeClr val="tx1"/>
              </a:solidFill>
            </a:endParaRPr>
          </a:p>
        </p:txBody>
      </p:sp>
      <p:sp>
        <p:nvSpPr>
          <p:cNvPr id="40" name="AutoShape 7"/>
          <p:cNvSpPr>
            <a:spLocks/>
          </p:cNvSpPr>
          <p:nvPr/>
        </p:nvSpPr>
        <p:spPr bwMode="auto">
          <a:xfrm>
            <a:off x="13227050" y="6338888"/>
            <a:ext cx="1485900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41" name="AutoShape 9"/>
          <p:cNvSpPr>
            <a:spLocks/>
          </p:cNvSpPr>
          <p:nvPr/>
        </p:nvSpPr>
        <p:spPr bwMode="auto">
          <a:xfrm>
            <a:off x="13227050" y="8474075"/>
            <a:ext cx="1485900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42" name="AutoShape 10"/>
          <p:cNvSpPr>
            <a:spLocks/>
          </p:cNvSpPr>
          <p:nvPr/>
        </p:nvSpPr>
        <p:spPr bwMode="auto">
          <a:xfrm>
            <a:off x="13227050" y="10618788"/>
            <a:ext cx="1485900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1753" name="Rectangle 44"/>
          <p:cNvSpPr>
            <a:spLocks noChangeArrowheads="1"/>
          </p:cNvSpPr>
          <p:nvPr/>
        </p:nvSpPr>
        <p:spPr bwMode="auto">
          <a:xfrm>
            <a:off x="14770100" y="11307279"/>
            <a:ext cx="6262688" cy="104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smtClean="0">
                <a:latin typeface="Roboto Light" charset="0"/>
                <a:ea typeface="Open Sans" charset="0"/>
              </a:rPr>
              <a:t>*Only when promoting a listing. You want the leads to know where to go for the Open House</a:t>
            </a:r>
            <a:endParaRPr lang="en-US" sz="2200" i="1" dirty="0">
              <a:latin typeface="Open Sans" charset="0"/>
              <a:ea typeface="Open Sans" charset="0"/>
            </a:endParaRPr>
          </a:p>
        </p:txBody>
      </p:sp>
      <p:sp>
        <p:nvSpPr>
          <p:cNvPr id="31756" name="Rectangle 47"/>
          <p:cNvSpPr>
            <a:spLocks noChangeArrowheads="1"/>
          </p:cNvSpPr>
          <p:nvPr/>
        </p:nvSpPr>
        <p:spPr bwMode="auto">
          <a:xfrm>
            <a:off x="14762163" y="6569836"/>
            <a:ext cx="2652334" cy="87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latin typeface="Roboto Regular" charset="0"/>
                <a:ea typeface="Open Sans" charset="0"/>
              </a:rPr>
              <a:t>Bedrooms</a:t>
            </a:r>
            <a:endParaRPr lang="en-US" b="1" dirty="0">
              <a:latin typeface="Roboto Regular" charset="0"/>
              <a:ea typeface="Open Sans" charset="0"/>
            </a:endParaRPr>
          </a:p>
        </p:txBody>
      </p:sp>
      <p:sp>
        <p:nvSpPr>
          <p:cNvPr id="31758" name="Freeform 74"/>
          <p:cNvSpPr>
            <a:spLocks noChangeArrowheads="1"/>
          </p:cNvSpPr>
          <p:nvPr/>
        </p:nvSpPr>
        <p:spPr bwMode="auto">
          <a:xfrm>
            <a:off x="13565188" y="6694488"/>
            <a:ext cx="849312" cy="752475"/>
          </a:xfrm>
          <a:custGeom>
            <a:avLst/>
            <a:gdLst>
              <a:gd name="T0" fmla="*/ 830618 w 461"/>
              <a:gd name="T1" fmla="*/ 391634 h 409"/>
              <a:gd name="T2" fmla="*/ 830618 w 461"/>
              <a:gd name="T3" fmla="*/ 391634 h 409"/>
              <a:gd name="T4" fmla="*/ 454906 w 461"/>
              <a:gd name="T5" fmla="*/ 31257 h 409"/>
              <a:gd name="T6" fmla="*/ 390446 w 461"/>
              <a:gd name="T7" fmla="*/ 31257 h 409"/>
              <a:gd name="T8" fmla="*/ 16576 w 461"/>
              <a:gd name="T9" fmla="*/ 391634 h 409"/>
              <a:gd name="T10" fmla="*/ 33151 w 461"/>
              <a:gd name="T11" fmla="*/ 422891 h 409"/>
              <a:gd name="T12" fmla="*/ 114187 w 461"/>
              <a:gd name="T13" fmla="*/ 422891 h 409"/>
              <a:gd name="T14" fmla="*/ 114187 w 461"/>
              <a:gd name="T15" fmla="*/ 717077 h 409"/>
              <a:gd name="T16" fmla="*/ 145496 w 461"/>
              <a:gd name="T17" fmla="*/ 750172 h 409"/>
              <a:gd name="T18" fmla="*/ 325985 w 461"/>
              <a:gd name="T19" fmla="*/ 750172 h 409"/>
              <a:gd name="T20" fmla="*/ 325985 w 461"/>
              <a:gd name="T21" fmla="*/ 455987 h 409"/>
              <a:gd name="T22" fmla="*/ 521208 w 461"/>
              <a:gd name="T23" fmla="*/ 455987 h 409"/>
              <a:gd name="T24" fmla="*/ 521208 w 461"/>
              <a:gd name="T25" fmla="*/ 750172 h 409"/>
              <a:gd name="T26" fmla="*/ 701697 w 461"/>
              <a:gd name="T27" fmla="*/ 750172 h 409"/>
              <a:gd name="T28" fmla="*/ 733006 w 461"/>
              <a:gd name="T29" fmla="*/ 717077 h 409"/>
              <a:gd name="T30" fmla="*/ 733006 w 461"/>
              <a:gd name="T31" fmla="*/ 422891 h 409"/>
              <a:gd name="T32" fmla="*/ 815884 w 461"/>
              <a:gd name="T33" fmla="*/ 422891 h 409"/>
              <a:gd name="T34" fmla="*/ 830618 w 461"/>
              <a:gd name="T35" fmla="*/ 391634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US"/>
          </a:p>
        </p:txBody>
      </p:sp>
      <p:sp>
        <p:nvSpPr>
          <p:cNvPr id="31760" name="Rectangle 48"/>
          <p:cNvSpPr>
            <a:spLocks/>
          </p:cNvSpPr>
          <p:nvPr/>
        </p:nvSpPr>
        <p:spPr bwMode="auto">
          <a:xfrm>
            <a:off x="13234987" y="2210329"/>
            <a:ext cx="936783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Roboto Light" charset="0"/>
                <a:ea typeface="Open Sans" charset="0"/>
              </a:rPr>
              <a:t>There are some details we leave out, ON PURPOSE! The reason is to promote engagement. The most common questions asked will help determine who is REALLY interested.</a:t>
            </a:r>
            <a:endParaRPr lang="en-US" sz="2400" dirty="0">
              <a:latin typeface="Roboto Light" charset="0"/>
              <a:ea typeface="Open Sans" charset="0"/>
            </a:endParaRPr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>
            <a:off x="13234987" y="4454702"/>
            <a:ext cx="1485900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14770100" y="4685650"/>
            <a:ext cx="1498623" cy="87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latin typeface="Roboto Regular" charset="0"/>
                <a:ea typeface="Open Sans" charset="0"/>
              </a:rPr>
              <a:t>Price</a:t>
            </a:r>
            <a:endParaRPr lang="en-US" b="1" dirty="0">
              <a:latin typeface="Roboto Regular" charset="0"/>
              <a:ea typeface="Open Sans" charset="0"/>
            </a:endParaRP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14770100" y="8705090"/>
            <a:ext cx="3857892" cy="87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latin typeface="Roboto Regular" charset="0"/>
                <a:ea typeface="Open Sans" charset="0"/>
              </a:rPr>
              <a:t>Square Footage</a:t>
            </a:r>
            <a:endParaRPr lang="en-US" b="1" dirty="0">
              <a:latin typeface="Roboto Regular" charset="0"/>
              <a:ea typeface="Open Sans" charset="0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14770100" y="10599484"/>
            <a:ext cx="2472447" cy="87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latin typeface="Roboto Regular" charset="0"/>
                <a:ea typeface="Open Sans" charset="0"/>
              </a:rPr>
              <a:t>Location*</a:t>
            </a:r>
            <a:endParaRPr lang="en-US" b="1" dirty="0">
              <a:latin typeface="Roboto Regular" charset="0"/>
              <a:ea typeface="Open Sans" charset="0"/>
            </a:endParaRPr>
          </a:p>
        </p:txBody>
      </p:sp>
      <p:sp>
        <p:nvSpPr>
          <p:cNvPr id="25" name="Freeform 126"/>
          <p:cNvSpPr>
            <a:spLocks noChangeArrowheads="1"/>
          </p:cNvSpPr>
          <p:nvPr/>
        </p:nvSpPr>
        <p:spPr bwMode="auto">
          <a:xfrm>
            <a:off x="13601348" y="10846816"/>
            <a:ext cx="737740" cy="977370"/>
          </a:xfrm>
          <a:custGeom>
            <a:avLst/>
            <a:gdLst>
              <a:gd name="T0" fmla="*/ 2147483647 w 454"/>
              <a:gd name="T1" fmla="*/ 2147483647 h 609"/>
              <a:gd name="T2" fmla="*/ 2147483647 w 454"/>
              <a:gd name="T3" fmla="*/ 2147483647 h 609"/>
              <a:gd name="T4" fmla="*/ 0 w 454"/>
              <a:gd name="T5" fmla="*/ 2147483647 h 609"/>
              <a:gd name="T6" fmla="*/ 2147483647 w 454"/>
              <a:gd name="T7" fmla="*/ 0 h 609"/>
              <a:gd name="T8" fmla="*/ 2147483647 w 454"/>
              <a:gd name="T9" fmla="*/ 2147483647 h 609"/>
              <a:gd name="T10" fmla="*/ 2147483647 w 454"/>
              <a:gd name="T11" fmla="*/ 2147483647 h 609"/>
              <a:gd name="T12" fmla="*/ 2147483647 w 454"/>
              <a:gd name="T13" fmla="*/ 2147483647 h 609"/>
              <a:gd name="T14" fmla="*/ 2147483647 w 454"/>
              <a:gd name="T15" fmla="*/ 2147483647 h 609"/>
              <a:gd name="T16" fmla="*/ 2147483647 w 454"/>
              <a:gd name="T17" fmla="*/ 2147483647 h 609"/>
              <a:gd name="T18" fmla="*/ 2147483647 w 454"/>
              <a:gd name="T19" fmla="*/ 2147483647 h 609"/>
              <a:gd name="T20" fmla="*/ 2147483647 w 454"/>
              <a:gd name="T21" fmla="*/ 2147483647 h 609"/>
              <a:gd name="T22" fmla="*/ 2147483647 w 454"/>
              <a:gd name="T23" fmla="*/ 2147483647 h 609"/>
              <a:gd name="T24" fmla="*/ 2147483647 w 454"/>
              <a:gd name="T25" fmla="*/ 2147483647 h 609"/>
              <a:gd name="T26" fmla="*/ 2147483647 w 454"/>
              <a:gd name="T27" fmla="*/ 2147483647 h 609"/>
              <a:gd name="T28" fmla="*/ 2147483647 w 454"/>
              <a:gd name="T29" fmla="*/ 2147483647 h 609"/>
              <a:gd name="T30" fmla="*/ 2147483647 w 454"/>
              <a:gd name="T31" fmla="*/ 2147483647 h 609"/>
              <a:gd name="T32" fmla="*/ 2147483647 w 454"/>
              <a:gd name="T33" fmla="*/ 2147483647 h 609"/>
              <a:gd name="T34" fmla="*/ 2147483647 w 454"/>
              <a:gd name="T35" fmla="*/ 2147483647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ruler-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852" y="8647289"/>
            <a:ext cx="1178983" cy="1178983"/>
          </a:xfrm>
          <a:prstGeom prst="rect">
            <a:avLst/>
          </a:prstGeom>
        </p:spPr>
      </p:pic>
      <p:pic>
        <p:nvPicPr>
          <p:cNvPr id="8" name="Picture 7" descr="us-dollar-xx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755" y="4657428"/>
            <a:ext cx="1033634" cy="1033634"/>
          </a:xfrm>
          <a:prstGeom prst="rect">
            <a:avLst/>
          </a:prstGeom>
        </p:spPr>
      </p:pic>
      <p:pic>
        <p:nvPicPr>
          <p:cNvPr id="9" name="Picture 8" descr="o-PUZZLE-faceboo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r="5380"/>
          <a:stretch/>
        </p:blipFill>
        <p:spPr>
          <a:xfrm>
            <a:off x="197562" y="721403"/>
            <a:ext cx="12391698" cy="119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613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 txBox="1">
            <a:spLocks/>
          </p:cNvSpPr>
          <p:nvPr/>
        </p:nvSpPr>
        <p:spPr bwMode="auto">
          <a:xfrm>
            <a:off x="5291021" y="641350"/>
            <a:ext cx="13840072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600" b="1" dirty="0" smtClean="0">
                <a:latin typeface="Roboto Regular" charset="0"/>
                <a:ea typeface="Open Sans Light" charset="0"/>
              </a:rPr>
              <a:t>Daily Budget Affects Performance</a:t>
            </a:r>
            <a:endParaRPr lang="en-US" sz="6600" b="1" dirty="0">
              <a:latin typeface="Roboto Regular" charset="0"/>
              <a:ea typeface="Open Sans Light" charset="0"/>
            </a:endParaRPr>
          </a:p>
        </p:txBody>
      </p:sp>
      <p:sp>
        <p:nvSpPr>
          <p:cNvPr id="35842" name="Subtitle 4"/>
          <p:cNvSpPr txBox="1">
            <a:spLocks/>
          </p:cNvSpPr>
          <p:nvPr/>
        </p:nvSpPr>
        <p:spPr bwMode="auto">
          <a:xfrm>
            <a:off x="6856917" y="1955800"/>
            <a:ext cx="1070828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2000"/>
              </a:spcBef>
              <a:buFont typeface="Arial" charset="0"/>
              <a:buNone/>
            </a:pPr>
            <a:r>
              <a:rPr lang="en-US" dirty="0" smtClean="0">
                <a:latin typeface="Roboto Light" charset="0"/>
                <a:cs typeface="Roboto Light" charset="0"/>
              </a:rPr>
              <a:t>The More You Spend the More People See Your Ad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1334750" y="1744663"/>
            <a:ext cx="1708150" cy="111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3400">
              <a:solidFill>
                <a:schemeClr val="tx1"/>
              </a:solidFill>
            </a:endParaRPr>
          </a:p>
        </p:txBody>
      </p:sp>
      <p:sp>
        <p:nvSpPr>
          <p:cNvPr id="28" name="Shape 1021"/>
          <p:cNvSpPr/>
          <p:nvPr/>
        </p:nvSpPr>
        <p:spPr>
          <a:xfrm>
            <a:off x="3108919" y="3864155"/>
            <a:ext cx="4759325" cy="1973262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56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$5</a:t>
            </a:r>
            <a:endParaRPr lang="en-US"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DAILY</a:t>
            </a:r>
            <a:endParaRPr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38" name="Shape 1021"/>
          <p:cNvSpPr/>
          <p:nvPr/>
        </p:nvSpPr>
        <p:spPr>
          <a:xfrm>
            <a:off x="10025774" y="3864155"/>
            <a:ext cx="4760912" cy="197326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56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$10</a:t>
            </a:r>
            <a:endParaRPr lang="en-US"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DAILY</a:t>
            </a:r>
            <a:endParaRPr lang="en-US"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46" name="Shape 1021"/>
          <p:cNvSpPr/>
          <p:nvPr/>
        </p:nvSpPr>
        <p:spPr>
          <a:xfrm>
            <a:off x="17174775" y="3864155"/>
            <a:ext cx="4759325" cy="1973262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56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$30</a:t>
            </a: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DAILY</a:t>
            </a:r>
            <a:endParaRPr lang="en-US"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9639" y="11981723"/>
            <a:ext cx="6968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Based on a population of 49,000 Facebook users</a:t>
            </a:r>
            <a:endParaRPr lang="en-US" sz="2400" i="1" dirty="0"/>
          </a:p>
        </p:txBody>
      </p:sp>
      <p:sp>
        <p:nvSpPr>
          <p:cNvPr id="35" name="TextBox 241"/>
          <p:cNvSpPr txBox="1">
            <a:spLocks noChangeArrowheads="1"/>
          </p:cNvSpPr>
          <p:nvPr/>
        </p:nvSpPr>
        <p:spPr bwMode="auto">
          <a:xfrm>
            <a:off x="4259033" y="6324952"/>
            <a:ext cx="2443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id-ID" sz="4800" b="1" dirty="0" smtClean="0">
                <a:solidFill>
                  <a:schemeClr val="accent2"/>
                </a:solidFill>
                <a:latin typeface="Roboto Regular" charset="0"/>
                <a:cs typeface="Roboto Regular" charset="0"/>
              </a:rPr>
              <a:t>370-990</a:t>
            </a:r>
            <a:endParaRPr lang="id-ID" sz="4800" b="1" dirty="0">
              <a:solidFill>
                <a:schemeClr val="accent2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31" y="6070952"/>
            <a:ext cx="2850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Engagement</a:t>
            </a:r>
          </a:p>
          <a:p>
            <a:pPr algn="ctr"/>
            <a:r>
              <a:rPr lang="en-US" sz="2800" dirty="0" smtClean="0"/>
              <a:t>Estimated Daily</a:t>
            </a:r>
          </a:p>
          <a:p>
            <a:pPr algn="ctr"/>
            <a:r>
              <a:rPr lang="en-US" sz="2800" dirty="0" smtClean="0"/>
              <a:t>Reach</a:t>
            </a:r>
            <a:endParaRPr lang="en-US" sz="2800" dirty="0"/>
          </a:p>
        </p:txBody>
      </p:sp>
      <p:sp>
        <p:nvSpPr>
          <p:cNvPr id="36" name="TextBox 241"/>
          <p:cNvSpPr txBox="1">
            <a:spLocks noChangeArrowheads="1"/>
          </p:cNvSpPr>
          <p:nvPr/>
        </p:nvSpPr>
        <p:spPr bwMode="auto">
          <a:xfrm>
            <a:off x="10928282" y="6324952"/>
            <a:ext cx="2957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id-ID" sz="4800" b="1" dirty="0" smtClean="0">
                <a:latin typeface="Roboto Regular" charset="0"/>
                <a:cs typeface="Roboto Regular" charset="0"/>
              </a:rPr>
              <a:t>680-1,800</a:t>
            </a:r>
            <a:endParaRPr lang="id-ID" sz="4800" b="1" dirty="0">
              <a:latin typeface="Roboto Regular" charset="0"/>
              <a:cs typeface="Roboto Regular" charset="0"/>
            </a:endParaRPr>
          </a:p>
        </p:txBody>
      </p:sp>
      <p:sp>
        <p:nvSpPr>
          <p:cNvPr id="37" name="TextBox 241"/>
          <p:cNvSpPr txBox="1">
            <a:spLocks noChangeArrowheads="1"/>
          </p:cNvSpPr>
          <p:nvPr/>
        </p:nvSpPr>
        <p:spPr bwMode="auto">
          <a:xfrm>
            <a:off x="17823318" y="6324952"/>
            <a:ext cx="3470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id-ID" sz="4800" b="1" dirty="0" smtClean="0">
                <a:solidFill>
                  <a:schemeClr val="accent4"/>
                </a:solidFill>
                <a:latin typeface="Roboto Regular" charset="0"/>
                <a:cs typeface="Roboto Regular" charset="0"/>
              </a:rPr>
              <a:t>1,600-4,100</a:t>
            </a:r>
            <a:endParaRPr lang="id-ID" sz="4800" b="1" dirty="0">
              <a:solidFill>
                <a:schemeClr val="accent4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54" name="TextBox 241"/>
          <p:cNvSpPr txBox="1">
            <a:spLocks noChangeArrowheads="1"/>
          </p:cNvSpPr>
          <p:nvPr/>
        </p:nvSpPr>
        <p:spPr bwMode="auto">
          <a:xfrm>
            <a:off x="4259034" y="8989130"/>
            <a:ext cx="2443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id-ID" sz="4800" b="1" dirty="0" smtClean="0">
                <a:solidFill>
                  <a:schemeClr val="accent2"/>
                </a:solidFill>
                <a:latin typeface="Roboto Regular" charset="0"/>
                <a:cs typeface="Roboto Regular" charset="0"/>
              </a:rPr>
              <a:t>330-860</a:t>
            </a:r>
            <a:endParaRPr lang="id-ID" sz="4800" b="1" dirty="0">
              <a:solidFill>
                <a:schemeClr val="accent2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831" y="8735130"/>
            <a:ext cx="2850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Traffic</a:t>
            </a:r>
          </a:p>
          <a:p>
            <a:pPr algn="ctr"/>
            <a:r>
              <a:rPr lang="en-US" sz="2800" dirty="0" smtClean="0"/>
              <a:t>Estimated Daily</a:t>
            </a:r>
          </a:p>
          <a:p>
            <a:pPr algn="ctr"/>
            <a:r>
              <a:rPr lang="en-US" sz="2800" dirty="0" smtClean="0"/>
              <a:t>Reach</a:t>
            </a:r>
            <a:endParaRPr lang="en-US" sz="2800" dirty="0"/>
          </a:p>
        </p:txBody>
      </p:sp>
      <p:sp>
        <p:nvSpPr>
          <p:cNvPr id="56" name="TextBox 241"/>
          <p:cNvSpPr txBox="1">
            <a:spLocks noChangeArrowheads="1"/>
          </p:cNvSpPr>
          <p:nvPr/>
        </p:nvSpPr>
        <p:spPr bwMode="auto">
          <a:xfrm>
            <a:off x="10928284" y="8989130"/>
            <a:ext cx="2957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id-ID" sz="4800" b="1" dirty="0" smtClean="0">
                <a:latin typeface="Roboto Regular" charset="0"/>
                <a:cs typeface="Roboto Regular" charset="0"/>
              </a:rPr>
              <a:t>510-1,300</a:t>
            </a:r>
            <a:endParaRPr lang="id-ID" sz="4800" b="1" dirty="0">
              <a:latin typeface="Roboto Regular" charset="0"/>
              <a:cs typeface="Roboto Regular" charset="0"/>
            </a:endParaRPr>
          </a:p>
        </p:txBody>
      </p:sp>
      <p:sp>
        <p:nvSpPr>
          <p:cNvPr id="57" name="TextBox 241"/>
          <p:cNvSpPr txBox="1">
            <a:spLocks noChangeArrowheads="1"/>
          </p:cNvSpPr>
          <p:nvPr/>
        </p:nvSpPr>
        <p:spPr bwMode="auto">
          <a:xfrm>
            <a:off x="17823321" y="8989130"/>
            <a:ext cx="3470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id-ID" sz="4800" b="1" dirty="0" smtClean="0">
                <a:solidFill>
                  <a:schemeClr val="accent4"/>
                </a:solidFill>
                <a:latin typeface="Roboto Regular" charset="0"/>
                <a:cs typeface="Roboto Regular" charset="0"/>
              </a:rPr>
              <a:t>1,300-3,500</a:t>
            </a:r>
            <a:endParaRPr lang="id-ID" sz="4800" b="1" dirty="0">
              <a:solidFill>
                <a:schemeClr val="accent4"/>
              </a:solidFill>
              <a:latin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852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2"/>
          <p:cNvSpPr txBox="1">
            <a:spLocks/>
          </p:cNvSpPr>
          <p:nvPr/>
        </p:nvSpPr>
        <p:spPr bwMode="auto">
          <a:xfrm>
            <a:off x="6029333" y="641350"/>
            <a:ext cx="12363443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6600" b="1" dirty="0" smtClean="0">
                <a:latin typeface="Roboto Regular" charset="0"/>
                <a:cs typeface="Open Sans Light" charset="0"/>
              </a:rPr>
              <a:t>Do You Know What KPI’s Are?</a:t>
            </a:r>
            <a:endParaRPr lang="en-US" sz="6600" b="1" dirty="0">
              <a:latin typeface="Roboto Regular" charset="0"/>
              <a:cs typeface="Open Sans Light" charset="0"/>
            </a:endParaRPr>
          </a:p>
        </p:txBody>
      </p:sp>
      <p:sp>
        <p:nvSpPr>
          <p:cNvPr id="50178" name="Subtitle 4"/>
          <p:cNvSpPr txBox="1">
            <a:spLocks/>
          </p:cNvSpPr>
          <p:nvPr/>
        </p:nvSpPr>
        <p:spPr bwMode="auto">
          <a:xfrm>
            <a:off x="9270509" y="1955800"/>
            <a:ext cx="58810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</a:pPr>
            <a:r>
              <a:rPr lang="en-US" dirty="0" smtClean="0">
                <a:latin typeface="Roboto Light" charset="0"/>
                <a:cs typeface="Roboto Light" charset="0"/>
              </a:rPr>
              <a:t>Key Performance Indicators</a:t>
            </a:r>
            <a:endParaRPr lang="en-US" dirty="0">
              <a:latin typeface="Roboto Light" charset="0"/>
              <a:cs typeface="Roboto Light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1334750" y="1744663"/>
            <a:ext cx="1708150" cy="111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3400">
              <a:solidFill>
                <a:schemeClr val="accent2"/>
              </a:solidFill>
            </a:endParaRPr>
          </a:p>
        </p:txBody>
      </p:sp>
      <p:grpSp>
        <p:nvGrpSpPr>
          <p:cNvPr id="50180" name="Group 154"/>
          <p:cNvGrpSpPr>
            <a:grpSpLocks/>
          </p:cNvGrpSpPr>
          <p:nvPr/>
        </p:nvGrpSpPr>
        <p:grpSpPr bwMode="auto">
          <a:xfrm>
            <a:off x="2794000" y="3668713"/>
            <a:ext cx="3883025" cy="4025900"/>
            <a:chOff x="1934067" y="2570684"/>
            <a:chExt cx="1941921" cy="2012622"/>
          </a:xfrm>
        </p:grpSpPr>
        <p:sp>
          <p:nvSpPr>
            <p:cNvPr id="156" name="Rounded Rectangle 155"/>
            <p:cNvSpPr/>
            <p:nvPr/>
          </p:nvSpPr>
          <p:spPr>
            <a:xfrm>
              <a:off x="1934067" y="2641316"/>
              <a:ext cx="1941921" cy="1941990"/>
            </a:xfrm>
            <a:prstGeom prst="roundRect">
              <a:avLst/>
            </a:prstGeom>
            <a:pattFill prst="dkUpDiag">
              <a:fgClr>
                <a:schemeClr val="accent2"/>
              </a:fgClr>
              <a:bgClr>
                <a:schemeClr val="accent2">
                  <a:lumMod val="75000"/>
                </a:schemeClr>
              </a:bgClr>
            </a:patt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1934067" y="2570684"/>
              <a:ext cx="1941921" cy="19419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50181" name="Group 157"/>
          <p:cNvGrpSpPr>
            <a:grpSpLocks/>
          </p:cNvGrpSpPr>
          <p:nvPr/>
        </p:nvGrpSpPr>
        <p:grpSpPr bwMode="auto">
          <a:xfrm>
            <a:off x="6883400" y="3668713"/>
            <a:ext cx="3883025" cy="4025900"/>
            <a:chOff x="3979683" y="2570684"/>
            <a:chExt cx="1941921" cy="2012622"/>
          </a:xfrm>
        </p:grpSpPr>
        <p:sp>
          <p:nvSpPr>
            <p:cNvPr id="159" name="Rounded Rectangle 158"/>
            <p:cNvSpPr/>
            <p:nvPr/>
          </p:nvSpPr>
          <p:spPr>
            <a:xfrm>
              <a:off x="3979683" y="2641316"/>
              <a:ext cx="1941921" cy="1941990"/>
            </a:xfrm>
            <a:prstGeom prst="roundRect">
              <a:avLst/>
            </a:prstGeom>
            <a:pattFill prst="dkUpDiag">
              <a:fgClr>
                <a:schemeClr val="accent1"/>
              </a:fgClr>
              <a:bgClr>
                <a:schemeClr val="accent1">
                  <a:lumMod val="75000"/>
                </a:schemeClr>
              </a:bgClr>
            </a:patt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979683" y="2570684"/>
              <a:ext cx="1941921" cy="194199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50183" name="Group 163"/>
          <p:cNvGrpSpPr>
            <a:grpSpLocks/>
          </p:cNvGrpSpPr>
          <p:nvPr/>
        </p:nvGrpSpPr>
        <p:grpSpPr bwMode="auto">
          <a:xfrm>
            <a:off x="4851344" y="7826375"/>
            <a:ext cx="3883025" cy="4025900"/>
            <a:chOff x="3979683" y="4649295"/>
            <a:chExt cx="1941921" cy="2012622"/>
          </a:xfrm>
        </p:grpSpPr>
        <p:sp>
          <p:nvSpPr>
            <p:cNvPr id="165" name="Rounded Rectangle 164"/>
            <p:cNvSpPr/>
            <p:nvPr/>
          </p:nvSpPr>
          <p:spPr>
            <a:xfrm>
              <a:off x="3979683" y="4719927"/>
              <a:ext cx="1941921" cy="1941990"/>
            </a:xfrm>
            <a:prstGeom prst="roundRect">
              <a:avLst/>
            </a:prstGeom>
            <a:pattFill prst="dkUpDiag">
              <a:fgClr>
                <a:schemeClr val="accent4"/>
              </a:fgClr>
              <a:bgClr>
                <a:schemeClr val="accent4">
                  <a:lumMod val="75000"/>
                </a:schemeClr>
              </a:bgClr>
            </a:patt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3979683" y="4649295"/>
              <a:ext cx="1941921" cy="194199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50184" name="TextBox 190"/>
          <p:cNvSpPr txBox="1">
            <a:spLocks noChangeArrowheads="1"/>
          </p:cNvSpPr>
          <p:nvPr/>
        </p:nvSpPr>
        <p:spPr bwMode="auto">
          <a:xfrm>
            <a:off x="15825788" y="5397324"/>
            <a:ext cx="3407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4000" dirty="0" smtClean="0">
                <a:latin typeface="Roboto Regular" charset="0"/>
                <a:cs typeface="Roboto Regular" charset="0"/>
              </a:rPr>
              <a:t>Lead Creation</a:t>
            </a:r>
            <a:endParaRPr lang="id-ID" sz="4000" dirty="0">
              <a:latin typeface="Roboto Regular" charset="0"/>
              <a:cs typeface="Roboto Regular" charset="0"/>
            </a:endParaRPr>
          </a:p>
        </p:txBody>
      </p:sp>
      <p:sp>
        <p:nvSpPr>
          <p:cNvPr id="50186" name="TextBox 192"/>
          <p:cNvSpPr txBox="1">
            <a:spLocks noChangeArrowheads="1"/>
          </p:cNvSpPr>
          <p:nvPr/>
        </p:nvSpPr>
        <p:spPr bwMode="auto">
          <a:xfrm>
            <a:off x="15825788" y="7184281"/>
            <a:ext cx="3064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4000" dirty="0" smtClean="0">
                <a:latin typeface="Roboto Regular" charset="0"/>
                <a:cs typeface="Roboto Regular" charset="0"/>
              </a:rPr>
              <a:t>Role Playing</a:t>
            </a:r>
            <a:endParaRPr lang="id-ID" sz="4000" dirty="0">
              <a:latin typeface="Roboto Regular" charset="0"/>
              <a:cs typeface="Roboto Regular" charset="0"/>
            </a:endParaRPr>
          </a:p>
        </p:txBody>
      </p:sp>
      <p:sp>
        <p:nvSpPr>
          <p:cNvPr id="50190" name="TextBox 196"/>
          <p:cNvSpPr txBox="1">
            <a:spLocks noChangeArrowheads="1"/>
          </p:cNvSpPr>
          <p:nvPr/>
        </p:nvSpPr>
        <p:spPr bwMode="auto">
          <a:xfrm>
            <a:off x="15825788" y="9064873"/>
            <a:ext cx="458616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3800" dirty="0" smtClean="0">
                <a:latin typeface="Roboto Regular" charset="0"/>
                <a:cs typeface="Roboto Regular" charset="0"/>
              </a:rPr>
              <a:t>Appointment Setting</a:t>
            </a:r>
            <a:endParaRPr lang="id-ID" sz="3800" dirty="0">
              <a:latin typeface="Roboto Regular" charset="0"/>
              <a:cs typeface="Roboto Regular" charset="0"/>
            </a:endParaRPr>
          </a:p>
        </p:txBody>
      </p:sp>
      <p:sp>
        <p:nvSpPr>
          <p:cNvPr id="50196" name="TextBox 202"/>
          <p:cNvSpPr txBox="1">
            <a:spLocks noChangeArrowheads="1"/>
          </p:cNvSpPr>
          <p:nvPr/>
        </p:nvSpPr>
        <p:spPr bwMode="auto">
          <a:xfrm>
            <a:off x="5658727" y="7894638"/>
            <a:ext cx="223651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239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A</a:t>
            </a:r>
          </a:p>
        </p:txBody>
      </p:sp>
      <p:sp>
        <p:nvSpPr>
          <p:cNvPr id="50198" name="TextBox 205"/>
          <p:cNvSpPr txBox="1">
            <a:spLocks noChangeArrowheads="1"/>
          </p:cNvSpPr>
          <p:nvPr/>
        </p:nvSpPr>
        <p:spPr bwMode="auto">
          <a:xfrm>
            <a:off x="7587778" y="3711575"/>
            <a:ext cx="2398069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239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R</a:t>
            </a:r>
          </a:p>
        </p:txBody>
      </p:sp>
      <p:sp>
        <p:nvSpPr>
          <p:cNvPr id="50199" name="TextBox 206"/>
          <p:cNvSpPr txBox="1">
            <a:spLocks noChangeArrowheads="1"/>
          </p:cNvSpPr>
          <p:nvPr/>
        </p:nvSpPr>
        <p:spPr bwMode="auto">
          <a:xfrm>
            <a:off x="3814691" y="3711575"/>
            <a:ext cx="1787669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239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L</a:t>
            </a:r>
          </a:p>
        </p:txBody>
      </p:sp>
      <p:cxnSp>
        <p:nvCxnSpPr>
          <p:cNvPr id="208" name="Straight Connector 207"/>
          <p:cNvCxnSpPr/>
          <p:nvPr/>
        </p:nvCxnSpPr>
        <p:spPr>
          <a:xfrm>
            <a:off x="12820650" y="4173538"/>
            <a:ext cx="0" cy="71786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53"/>
          <p:cNvSpPr>
            <a:spLocks noChangeAspect="1" noChangeArrowheads="1"/>
          </p:cNvSpPr>
          <p:nvPr/>
        </p:nvSpPr>
        <p:spPr bwMode="auto">
          <a:xfrm>
            <a:off x="14751340" y="8795846"/>
            <a:ext cx="837084" cy="1077308"/>
          </a:xfrm>
          <a:custGeom>
            <a:avLst/>
            <a:gdLst>
              <a:gd name="T0" fmla="*/ 2147483647 w 608"/>
              <a:gd name="T1" fmla="*/ 2147483647 h 609"/>
              <a:gd name="T2" fmla="*/ 0 w 608"/>
              <a:gd name="T3" fmla="*/ 2147483647 h 609"/>
              <a:gd name="T4" fmla="*/ 2147483647 w 608"/>
              <a:gd name="T5" fmla="*/ 2147483647 h 609"/>
              <a:gd name="T6" fmla="*/ 2147483647 w 608"/>
              <a:gd name="T7" fmla="*/ 2147483647 h 609"/>
              <a:gd name="T8" fmla="*/ 2147483647 w 608"/>
              <a:gd name="T9" fmla="*/ 2147483647 h 609"/>
              <a:gd name="T10" fmla="*/ 2147483647 w 608"/>
              <a:gd name="T11" fmla="*/ 2147483647 h 609"/>
              <a:gd name="T12" fmla="*/ 2147483647 w 608"/>
              <a:gd name="T13" fmla="*/ 2147483647 h 609"/>
              <a:gd name="T14" fmla="*/ 2147483647 w 608"/>
              <a:gd name="T15" fmla="*/ 2147483647 h 609"/>
              <a:gd name="T16" fmla="*/ 2147483647 w 608"/>
              <a:gd name="T17" fmla="*/ 2147483647 h 609"/>
              <a:gd name="T18" fmla="*/ 2147483647 w 608"/>
              <a:gd name="T19" fmla="*/ 2147483647 h 609"/>
              <a:gd name="T20" fmla="*/ 2147483647 w 608"/>
              <a:gd name="T21" fmla="*/ 2147483647 h 609"/>
              <a:gd name="T22" fmla="*/ 2147483647 w 608"/>
              <a:gd name="T23" fmla="*/ 2147483647 h 609"/>
              <a:gd name="T24" fmla="*/ 2147483647 w 608"/>
              <a:gd name="T25" fmla="*/ 2147483647 h 609"/>
              <a:gd name="T26" fmla="*/ 2147483647 w 608"/>
              <a:gd name="T27" fmla="*/ 2147483647 h 609"/>
              <a:gd name="T28" fmla="*/ 2147483647 w 608"/>
              <a:gd name="T29" fmla="*/ 2147483647 h 609"/>
              <a:gd name="T30" fmla="*/ 2147483647 w 608"/>
              <a:gd name="T31" fmla="*/ 2147483647 h 609"/>
              <a:gd name="T32" fmla="*/ 2147483647 w 608"/>
              <a:gd name="T33" fmla="*/ 2147483647 h 609"/>
              <a:gd name="T34" fmla="*/ 2147483647 w 608"/>
              <a:gd name="T35" fmla="*/ 2147483647 h 609"/>
              <a:gd name="T36" fmla="*/ 2147483647 w 608"/>
              <a:gd name="T37" fmla="*/ 2147483647 h 609"/>
              <a:gd name="T38" fmla="*/ 2147483647 w 608"/>
              <a:gd name="T39" fmla="*/ 2147483647 h 609"/>
              <a:gd name="T40" fmla="*/ 2147483647 w 608"/>
              <a:gd name="T41" fmla="*/ 2147483647 h 609"/>
              <a:gd name="T42" fmla="*/ 2147483647 w 608"/>
              <a:gd name="T43" fmla="*/ 2147483647 h 609"/>
              <a:gd name="T44" fmla="*/ 2147483647 w 608"/>
              <a:gd name="T45" fmla="*/ 2147483647 h 609"/>
              <a:gd name="T46" fmla="*/ 2147483647 w 608"/>
              <a:gd name="T47" fmla="*/ 2147483647 h 609"/>
              <a:gd name="T48" fmla="*/ 2147483647 w 608"/>
              <a:gd name="T49" fmla="*/ 2147483647 h 609"/>
              <a:gd name="T50" fmla="*/ 2147483647 w 608"/>
              <a:gd name="T51" fmla="*/ 2147483647 h 609"/>
              <a:gd name="T52" fmla="*/ 2147483647 w 608"/>
              <a:gd name="T53" fmla="*/ 2147483647 h 609"/>
              <a:gd name="T54" fmla="*/ 2147483647 w 608"/>
              <a:gd name="T55" fmla="*/ 2147483647 h 609"/>
              <a:gd name="T56" fmla="*/ 2147483647 w 608"/>
              <a:gd name="T57" fmla="*/ 2147483647 h 609"/>
              <a:gd name="T58" fmla="*/ 2147483647 w 608"/>
              <a:gd name="T59" fmla="*/ 2147483647 h 609"/>
              <a:gd name="T60" fmla="*/ 2147483647 w 608"/>
              <a:gd name="T61" fmla="*/ 2147483647 h 609"/>
              <a:gd name="T62" fmla="*/ 2147483647 w 608"/>
              <a:gd name="T63" fmla="*/ 2147483647 h 609"/>
              <a:gd name="T64" fmla="*/ 2147483647 w 608"/>
              <a:gd name="T65" fmla="*/ 2147483647 h 609"/>
              <a:gd name="T66" fmla="*/ 2147483647 w 608"/>
              <a:gd name="T67" fmla="*/ 2147483647 h 609"/>
              <a:gd name="T68" fmla="*/ 2147483647 w 608"/>
              <a:gd name="T69" fmla="*/ 2147483647 h 609"/>
              <a:gd name="T70" fmla="*/ 2147483647 w 608"/>
              <a:gd name="T71" fmla="*/ 2147483647 h 609"/>
              <a:gd name="T72" fmla="*/ 2147483647 w 608"/>
              <a:gd name="T73" fmla="*/ 2147483647 h 609"/>
              <a:gd name="T74" fmla="*/ 2147483647 w 608"/>
              <a:gd name="T75" fmla="*/ 2147483647 h 609"/>
              <a:gd name="T76" fmla="*/ 2147483647 w 608"/>
              <a:gd name="T77" fmla="*/ 2147483647 h 609"/>
              <a:gd name="T78" fmla="*/ 2147483647 w 608"/>
              <a:gd name="T79" fmla="*/ 2147483647 h 609"/>
              <a:gd name="T80" fmla="*/ 2147483647 w 608"/>
              <a:gd name="T81" fmla="*/ 2147483647 h 609"/>
              <a:gd name="T82" fmla="*/ 2147483647 w 608"/>
              <a:gd name="T83" fmla="*/ 2147483647 h 609"/>
              <a:gd name="T84" fmla="*/ 2147483647 w 608"/>
              <a:gd name="T85" fmla="*/ 2147483647 h 609"/>
              <a:gd name="T86" fmla="*/ 2147483647 w 608"/>
              <a:gd name="T87" fmla="*/ 2147483647 h 609"/>
              <a:gd name="T88" fmla="*/ 2147483647 w 608"/>
              <a:gd name="T89" fmla="*/ 2147483647 h 609"/>
              <a:gd name="T90" fmla="*/ 2147483647 w 608"/>
              <a:gd name="T91" fmla="*/ 2147483647 h 609"/>
              <a:gd name="T92" fmla="*/ 2147483647 w 608"/>
              <a:gd name="T93" fmla="*/ 2147483647 h 609"/>
              <a:gd name="T94" fmla="*/ 2147483647 w 608"/>
              <a:gd name="T95" fmla="*/ 2147483647 h 609"/>
              <a:gd name="T96" fmla="*/ 2147483647 w 608"/>
              <a:gd name="T97" fmla="*/ 2147483647 h 609"/>
              <a:gd name="T98" fmla="*/ 2147483647 w 608"/>
              <a:gd name="T99" fmla="*/ 2147483647 h 609"/>
              <a:gd name="T100" fmla="*/ 2147483647 w 608"/>
              <a:gd name="T101" fmla="*/ 2147483647 h 609"/>
              <a:gd name="T102" fmla="*/ 2147483647 w 608"/>
              <a:gd name="T103" fmla="*/ 2147483647 h 609"/>
              <a:gd name="T104" fmla="*/ 2147483647 w 608"/>
              <a:gd name="T105" fmla="*/ 2147483647 h 609"/>
              <a:gd name="T106" fmla="*/ 2147483647 w 608"/>
              <a:gd name="T107" fmla="*/ 2147483647 h 609"/>
              <a:gd name="T108" fmla="*/ 2147483647 w 608"/>
              <a:gd name="T109" fmla="*/ 2147483647 h 609"/>
              <a:gd name="T110" fmla="*/ 2147483647 w 608"/>
              <a:gd name="T111" fmla="*/ 2147483647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rgbClr val="F0952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1"/>
          <p:cNvSpPr>
            <a:spLocks noChangeArrowheads="1"/>
          </p:cNvSpPr>
          <p:nvPr/>
        </p:nvSpPr>
        <p:spPr bwMode="auto">
          <a:xfrm>
            <a:off x="14610705" y="7447160"/>
            <a:ext cx="1081782" cy="336619"/>
          </a:xfrm>
          <a:custGeom>
            <a:avLst/>
            <a:gdLst>
              <a:gd name="T0" fmla="*/ 2147483647 w 623"/>
              <a:gd name="T1" fmla="*/ 2147483647 h 192"/>
              <a:gd name="T2" fmla="*/ 2147483647 w 623"/>
              <a:gd name="T3" fmla="*/ 2147483647 h 192"/>
              <a:gd name="T4" fmla="*/ 2147483647 w 623"/>
              <a:gd name="T5" fmla="*/ 2147483647 h 192"/>
              <a:gd name="T6" fmla="*/ 2147483647 w 623"/>
              <a:gd name="T7" fmla="*/ 0 h 192"/>
              <a:gd name="T8" fmla="*/ 2147483647 w 623"/>
              <a:gd name="T9" fmla="*/ 2147483647 h 192"/>
              <a:gd name="T10" fmla="*/ 2147483647 w 623"/>
              <a:gd name="T11" fmla="*/ 0 h 192"/>
              <a:gd name="T12" fmla="*/ 2147483647 w 623"/>
              <a:gd name="T13" fmla="*/ 2147483647 h 192"/>
              <a:gd name="T14" fmla="*/ 2147483647 w 623"/>
              <a:gd name="T15" fmla="*/ 2147483647 h 192"/>
              <a:gd name="T16" fmla="*/ 2147483647 w 623"/>
              <a:gd name="T17" fmla="*/ 2147483647 h 192"/>
              <a:gd name="T18" fmla="*/ 2147483647 w 623"/>
              <a:gd name="T19" fmla="*/ 2147483647 h 192"/>
              <a:gd name="T20" fmla="*/ 2147483647 w 623"/>
              <a:gd name="T21" fmla="*/ 2147483647 h 192"/>
              <a:gd name="T22" fmla="*/ 2147483647 w 623"/>
              <a:gd name="T23" fmla="*/ 2147483647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rgbClr val="2686A7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44"/>
          <p:cNvSpPr>
            <a:spLocks noChangeArrowheads="1"/>
          </p:cNvSpPr>
          <p:nvPr/>
        </p:nvSpPr>
        <p:spPr bwMode="auto">
          <a:xfrm>
            <a:off x="14670357" y="5411788"/>
            <a:ext cx="962477" cy="866775"/>
          </a:xfrm>
          <a:custGeom>
            <a:avLst/>
            <a:gdLst>
              <a:gd name="T0" fmla="*/ 2147483647 w 580"/>
              <a:gd name="T1" fmla="*/ 2147483647 h 524"/>
              <a:gd name="T2" fmla="*/ 2147483647 w 580"/>
              <a:gd name="T3" fmla="*/ 2147483647 h 524"/>
              <a:gd name="T4" fmla="*/ 2147483647 w 580"/>
              <a:gd name="T5" fmla="*/ 2147483647 h 524"/>
              <a:gd name="T6" fmla="*/ 2147483647 w 580"/>
              <a:gd name="T7" fmla="*/ 2147483647 h 524"/>
              <a:gd name="T8" fmla="*/ 2147483647 w 580"/>
              <a:gd name="T9" fmla="*/ 2147483647 h 524"/>
              <a:gd name="T10" fmla="*/ 2147483647 w 580"/>
              <a:gd name="T11" fmla="*/ 2147483647 h 524"/>
              <a:gd name="T12" fmla="*/ 2147483647 w 580"/>
              <a:gd name="T13" fmla="*/ 2147483647 h 524"/>
              <a:gd name="T14" fmla="*/ 2147483647 w 580"/>
              <a:gd name="T15" fmla="*/ 2147483647 h 524"/>
              <a:gd name="T16" fmla="*/ 2147483647 w 580"/>
              <a:gd name="T17" fmla="*/ 2147483647 h 524"/>
              <a:gd name="T18" fmla="*/ 2147483647 w 580"/>
              <a:gd name="T19" fmla="*/ 2147483647 h 524"/>
              <a:gd name="T20" fmla="*/ 2147483647 w 580"/>
              <a:gd name="T21" fmla="*/ 2147483647 h 524"/>
              <a:gd name="T22" fmla="*/ 2147483647 w 580"/>
              <a:gd name="T23" fmla="*/ 2147483647 h 524"/>
              <a:gd name="T24" fmla="*/ 2147483647 w 580"/>
              <a:gd name="T25" fmla="*/ 2147483647 h 524"/>
              <a:gd name="T26" fmla="*/ 0 w 580"/>
              <a:gd name="T27" fmla="*/ 2147483647 h 524"/>
              <a:gd name="T28" fmla="*/ 0 w 580"/>
              <a:gd name="T29" fmla="*/ 2147483647 h 524"/>
              <a:gd name="T30" fmla="*/ 2147483647 w 580"/>
              <a:gd name="T31" fmla="*/ 0 h 524"/>
              <a:gd name="T32" fmla="*/ 2147483647 w 580"/>
              <a:gd name="T33" fmla="*/ 0 h 524"/>
              <a:gd name="T34" fmla="*/ 2147483647 w 580"/>
              <a:gd name="T35" fmla="*/ 2147483647 h 524"/>
              <a:gd name="T36" fmla="*/ 2147483647 w 580"/>
              <a:gd name="T37" fmla="*/ 2147483647 h 524"/>
              <a:gd name="T38" fmla="*/ 2147483647 w 580"/>
              <a:gd name="T39" fmla="*/ 2147483647 h 524"/>
              <a:gd name="T40" fmla="*/ 2147483647 w 580"/>
              <a:gd name="T41" fmla="*/ 2147483647 h 524"/>
              <a:gd name="T42" fmla="*/ 2147483647 w 580"/>
              <a:gd name="T43" fmla="*/ 2147483647 h 524"/>
              <a:gd name="T44" fmla="*/ 2147483647 w 580"/>
              <a:gd name="T45" fmla="*/ 2147483647 h 524"/>
              <a:gd name="T46" fmla="*/ 2147483647 w 580"/>
              <a:gd name="T47" fmla="*/ 2147483647 h 524"/>
              <a:gd name="T48" fmla="*/ 2147483647 w 580"/>
              <a:gd name="T49" fmla="*/ 2147483647 h 524"/>
              <a:gd name="T50" fmla="*/ 2147483647 w 580"/>
              <a:gd name="T51" fmla="*/ 2147483647 h 524"/>
              <a:gd name="T52" fmla="*/ 2147483647 w 580"/>
              <a:gd name="T53" fmla="*/ 2147483647 h 524"/>
              <a:gd name="T54" fmla="*/ 2147483647 w 580"/>
              <a:gd name="T55" fmla="*/ 2147483647 h 524"/>
              <a:gd name="T56" fmla="*/ 2147483647 w 580"/>
              <a:gd name="T57" fmla="*/ 2147483647 h 524"/>
              <a:gd name="T58" fmla="*/ 2147483647 w 580"/>
              <a:gd name="T59" fmla="*/ 2147483647 h 524"/>
              <a:gd name="T60" fmla="*/ 2147483647 w 580"/>
              <a:gd name="T61" fmla="*/ 2147483647 h 524"/>
              <a:gd name="T62" fmla="*/ 2147483647 w 580"/>
              <a:gd name="T63" fmla="*/ 2147483647 h 524"/>
              <a:gd name="T64" fmla="*/ 2147483647 w 580"/>
              <a:gd name="T65" fmla="*/ 2147483647 h 524"/>
              <a:gd name="T66" fmla="*/ 2147483647 w 580"/>
              <a:gd name="T67" fmla="*/ 2147483647 h 524"/>
              <a:gd name="T68" fmla="*/ 2147483647 w 580"/>
              <a:gd name="T69" fmla="*/ 2147483647 h 524"/>
              <a:gd name="T70" fmla="*/ 2147483647 w 580"/>
              <a:gd name="T71" fmla="*/ 2147483647 h 524"/>
              <a:gd name="T72" fmla="*/ 2147483647 w 580"/>
              <a:gd name="T73" fmla="*/ 2147483647 h 524"/>
              <a:gd name="T74" fmla="*/ 2147483647 w 580"/>
              <a:gd name="T75" fmla="*/ 2147483647 h 524"/>
              <a:gd name="T76" fmla="*/ 2147483647 w 580"/>
              <a:gd name="T77" fmla="*/ 2147483647 h 524"/>
              <a:gd name="T78" fmla="*/ 2147483647 w 580"/>
              <a:gd name="T79" fmla="*/ 2147483647 h 524"/>
              <a:gd name="T80" fmla="*/ 2147483647 w 580"/>
              <a:gd name="T81" fmla="*/ 2147483647 h 524"/>
              <a:gd name="T82" fmla="*/ 2147483647 w 580"/>
              <a:gd name="T83" fmla="*/ 2147483647 h 524"/>
              <a:gd name="T84" fmla="*/ 2147483647 w 580"/>
              <a:gd name="T85" fmla="*/ 2147483647 h 524"/>
              <a:gd name="T86" fmla="*/ 2147483647 w 580"/>
              <a:gd name="T87" fmla="*/ 2147483647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rgbClr val="8BC248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2963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Program Tabl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9" r="-16649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 rot="21235646" flipV="1">
            <a:off x="11112664" y="8938512"/>
            <a:ext cx="781750" cy="48032"/>
          </a:xfrm>
          <a:prstGeom prst="rect">
            <a:avLst/>
          </a:prstGeom>
          <a:solidFill>
            <a:schemeClr val="accent5"/>
          </a:solidFill>
          <a:ln>
            <a:solidFill>
              <a:srgbClr val="ED42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594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 txBox="1">
            <a:spLocks/>
          </p:cNvSpPr>
          <p:nvPr/>
        </p:nvSpPr>
        <p:spPr bwMode="auto">
          <a:xfrm>
            <a:off x="8380656" y="641350"/>
            <a:ext cx="7660796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600" b="1" dirty="0" smtClean="0">
                <a:latin typeface="Roboto Regular" charset="0"/>
                <a:ea typeface="Open Sans Light" charset="0"/>
              </a:rPr>
              <a:t>WEBINAR PROMO</a:t>
            </a:r>
            <a:endParaRPr lang="en-US" sz="6600" b="1" dirty="0">
              <a:latin typeface="Roboto Regular" charset="0"/>
              <a:ea typeface="Open Sans Light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1334750" y="1744663"/>
            <a:ext cx="1708150" cy="111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3400">
              <a:solidFill>
                <a:schemeClr val="tx1"/>
              </a:solidFill>
            </a:endParaRPr>
          </a:p>
        </p:txBody>
      </p:sp>
      <p:sp>
        <p:nvSpPr>
          <p:cNvPr id="28" name="Shape 1021"/>
          <p:cNvSpPr/>
          <p:nvPr/>
        </p:nvSpPr>
        <p:spPr>
          <a:xfrm>
            <a:off x="7438231" y="4312003"/>
            <a:ext cx="4759325" cy="1973262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Starts at</a:t>
            </a: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56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$74</a:t>
            </a: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For 1</a:t>
            </a:r>
            <a:r>
              <a:rPr lang="en-US" sz="3200" b="1" spc="-109" baseline="30000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st</a:t>
            </a:r>
            <a:r>
              <a:rPr lang="en-US" sz="32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 MONTH</a:t>
            </a:r>
            <a:endParaRPr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29" name="Shape 1022"/>
          <p:cNvSpPr/>
          <p:nvPr/>
        </p:nvSpPr>
        <p:spPr>
          <a:xfrm>
            <a:off x="7438231" y="6283678"/>
            <a:ext cx="4759325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Stealth Business Page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30" name="Shape 1023"/>
          <p:cNvSpPr/>
          <p:nvPr/>
        </p:nvSpPr>
        <p:spPr>
          <a:xfrm>
            <a:off x="7438231" y="7167915"/>
            <a:ext cx="4759325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Generic Ad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31" name="Shape 1024"/>
          <p:cNvSpPr/>
          <p:nvPr/>
        </p:nvSpPr>
        <p:spPr>
          <a:xfrm>
            <a:off x="7438231" y="8050565"/>
            <a:ext cx="4759325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Generic Business Page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32" name="Shape 1025"/>
          <p:cNvSpPr/>
          <p:nvPr/>
        </p:nvSpPr>
        <p:spPr>
          <a:xfrm>
            <a:off x="7438231" y="8922103"/>
            <a:ext cx="4759325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Buyer or Seller Leads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34" name="Shape 1021"/>
          <p:cNvSpPr/>
          <p:nvPr/>
        </p:nvSpPr>
        <p:spPr>
          <a:xfrm>
            <a:off x="7438231" y="3461103"/>
            <a:ext cx="4759325" cy="8540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9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Marketing Pro</a:t>
            </a:r>
            <a:endParaRPr sz="29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35851" name="Shape 1028"/>
          <p:cNvSpPr>
            <a:spLocks noChangeArrowheads="1"/>
          </p:cNvSpPr>
          <p:nvPr/>
        </p:nvSpPr>
        <p:spPr bwMode="auto">
          <a:xfrm>
            <a:off x="7411243" y="9773003"/>
            <a:ext cx="4786313" cy="1027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Roboto Regular" charset="0"/>
              <a:ea typeface="Rajdhani Semibold" charset="0"/>
              <a:sym typeface="Rajdhani Semibold" charset="0"/>
            </a:endParaRPr>
          </a:p>
        </p:txBody>
      </p:sp>
      <p:sp>
        <p:nvSpPr>
          <p:cNvPr id="38" name="Shape 1021"/>
          <p:cNvSpPr/>
          <p:nvPr/>
        </p:nvSpPr>
        <p:spPr>
          <a:xfrm>
            <a:off x="12945269" y="4312003"/>
            <a:ext cx="4760912" cy="197326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Starts at</a:t>
            </a: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5600" b="1" spc="-109" dirty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$74</a:t>
            </a: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For 1</a:t>
            </a:r>
            <a:r>
              <a:rPr lang="en-US" sz="3200" b="1" spc="-109" baseline="30000" dirty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st</a:t>
            </a:r>
            <a:r>
              <a:rPr lang="en-US" sz="3200" b="1" spc="-109" dirty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 MONTH</a:t>
            </a:r>
            <a:endParaRPr lang="en-US"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39" name="Shape 1022"/>
          <p:cNvSpPr/>
          <p:nvPr/>
        </p:nvSpPr>
        <p:spPr>
          <a:xfrm>
            <a:off x="12945269" y="6283678"/>
            <a:ext cx="4760912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Your Business Page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40" name="Shape 1023"/>
          <p:cNvSpPr/>
          <p:nvPr/>
        </p:nvSpPr>
        <p:spPr>
          <a:xfrm>
            <a:off x="12945269" y="7167915"/>
            <a:ext cx="4760912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Specific Ads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41" name="Shape 1024"/>
          <p:cNvSpPr/>
          <p:nvPr/>
        </p:nvSpPr>
        <p:spPr>
          <a:xfrm>
            <a:off x="12945269" y="8050565"/>
            <a:ext cx="4760912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Facebook Engagements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42" name="Shape 1025"/>
          <p:cNvSpPr/>
          <p:nvPr/>
        </p:nvSpPr>
        <p:spPr>
          <a:xfrm>
            <a:off x="12945269" y="8922103"/>
            <a:ext cx="4760912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Your Submit the Post for Creation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44" name="Shape 1021"/>
          <p:cNvSpPr/>
          <p:nvPr/>
        </p:nvSpPr>
        <p:spPr>
          <a:xfrm>
            <a:off x="12945269" y="3461103"/>
            <a:ext cx="4760912" cy="8540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9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Listings Program</a:t>
            </a:r>
            <a:endParaRPr sz="29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45" name="Shape 1028"/>
          <p:cNvSpPr/>
          <p:nvPr/>
        </p:nvSpPr>
        <p:spPr>
          <a:xfrm>
            <a:off x="12945269" y="9799990"/>
            <a:ext cx="4760912" cy="1027112"/>
          </a:xfrm>
          <a:prstGeom prst="rect">
            <a:avLst/>
          </a:prstGeom>
          <a:solidFill>
            <a:schemeClr val="accent3"/>
          </a:solidFill>
          <a:ln w="19050" cap="flat" cmpd="sng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3200" b="1" spc="-64">
                <a:latin typeface="Rajdhani Semibold"/>
                <a:ea typeface="Rajdhani Semibold"/>
                <a:cs typeface="Rajdhani Semibold"/>
                <a:sym typeface="Rajdhani Semibold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b="0" spc="0"/>
            </a:pPr>
            <a:endParaRPr lang="en-US" sz="2800" b="0" spc="0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  <p:sp>
        <p:nvSpPr>
          <p:cNvPr id="46" name="Shape 1021"/>
          <p:cNvSpPr/>
          <p:nvPr/>
        </p:nvSpPr>
        <p:spPr>
          <a:xfrm>
            <a:off x="18442781" y="4791781"/>
            <a:ext cx="4759325" cy="1973262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56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$89</a:t>
            </a:r>
            <a:endParaRPr lang="en-US"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MONTHLY</a:t>
            </a:r>
            <a:endParaRPr lang="en-US"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47" name="Shape 1022"/>
          <p:cNvSpPr/>
          <p:nvPr/>
        </p:nvSpPr>
        <p:spPr>
          <a:xfrm>
            <a:off x="18442781" y="6763456"/>
            <a:ext cx="4759325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Converts Partial Leads to Full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48" name="Shape 1023"/>
          <p:cNvSpPr/>
          <p:nvPr/>
        </p:nvSpPr>
        <p:spPr>
          <a:xfrm>
            <a:off x="18442781" y="7647693"/>
            <a:ext cx="4759325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Provides Emails, Cell/Phone Numbers, etc.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49" name="Shape 1024"/>
          <p:cNvSpPr/>
          <p:nvPr/>
        </p:nvSpPr>
        <p:spPr>
          <a:xfrm>
            <a:off x="18442781" y="8530343"/>
            <a:ext cx="4759325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dist="12700" dir="5400000" algn="t" rotWithShape="0">
              <a:schemeClr val="bg1">
                <a:lumMod val="8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2700" spc="-53">
                <a:latin typeface="Rajdhani Medium"/>
                <a:ea typeface="Rajdhani Medium"/>
                <a:cs typeface="Rajdhani Medium"/>
                <a:sym typeface="Rajdhani Medium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spc="0"/>
            </a:pPr>
            <a:r>
              <a:rPr lang="en-US" sz="2000" spc="0" dirty="0" smtClean="0">
                <a:solidFill>
                  <a:schemeClr val="tx1">
                    <a:lumMod val="75000"/>
                  </a:schemeClr>
                </a:solidFill>
                <a:latin typeface="Roboto Regular"/>
                <a:cs typeface="Roboto Regular"/>
              </a:rPr>
              <a:t>Comes with Lead Information</a:t>
            </a:r>
            <a:endParaRPr sz="2000" spc="0" dirty="0">
              <a:solidFill>
                <a:schemeClr val="tx1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52" name="Shape 1021"/>
          <p:cNvSpPr/>
          <p:nvPr/>
        </p:nvSpPr>
        <p:spPr>
          <a:xfrm>
            <a:off x="18442781" y="3940881"/>
            <a:ext cx="4759325" cy="8540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9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Marketing Pro Upgrade</a:t>
            </a:r>
            <a:endParaRPr sz="29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53" name="Shape 1028"/>
          <p:cNvSpPr/>
          <p:nvPr/>
        </p:nvSpPr>
        <p:spPr>
          <a:xfrm>
            <a:off x="18442781" y="9381243"/>
            <a:ext cx="4759325" cy="1027112"/>
          </a:xfrm>
          <a:prstGeom prst="rect">
            <a:avLst/>
          </a:prstGeom>
          <a:solidFill>
            <a:schemeClr val="accent4"/>
          </a:solidFill>
          <a:ln w="19050" cap="flat" cmpd="sng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sz="3200" b="1" spc="-64">
                <a:latin typeface="Rajdhani Semibold"/>
                <a:ea typeface="Rajdhani Semibold"/>
                <a:cs typeface="Rajdhani Semibold"/>
                <a:sym typeface="Rajdhani Semibold"/>
              </a:defRPr>
            </a:lvl1pPr>
          </a:lstStyle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 sz="1800" b="0" spc="0"/>
            </a:pPr>
            <a:endParaRPr lang="en-US" sz="2800" b="0" spc="0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  <p:sp>
        <p:nvSpPr>
          <p:cNvPr id="24" name="Subtitle 4"/>
          <p:cNvSpPr txBox="1">
            <a:spLocks/>
          </p:cNvSpPr>
          <p:nvPr/>
        </p:nvSpPr>
        <p:spPr bwMode="auto">
          <a:xfrm>
            <a:off x="8236054" y="1955800"/>
            <a:ext cx="795001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2000"/>
              </a:spcBef>
              <a:buFont typeface="Arial" charset="0"/>
              <a:buNone/>
            </a:pPr>
            <a:r>
              <a:rPr lang="en-US" dirty="0" smtClean="0">
                <a:latin typeface="Roboto Light" charset="0"/>
                <a:cs typeface="Roboto Light" charset="0"/>
              </a:rPr>
              <a:t>THE FIRST 50 PEOPLE TO SIGN UP</a:t>
            </a:r>
          </a:p>
        </p:txBody>
      </p:sp>
      <p:sp>
        <p:nvSpPr>
          <p:cNvPr id="25" name="Shape 1021"/>
          <p:cNvSpPr/>
          <p:nvPr/>
        </p:nvSpPr>
        <p:spPr>
          <a:xfrm>
            <a:off x="1887142" y="6453541"/>
            <a:ext cx="4759325" cy="1973262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56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$0</a:t>
            </a:r>
          </a:p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32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WAIVED</a:t>
            </a:r>
            <a:endParaRPr lang="en-US" sz="56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35" name="Shape 1021"/>
          <p:cNvSpPr/>
          <p:nvPr/>
        </p:nvSpPr>
        <p:spPr>
          <a:xfrm>
            <a:off x="1887142" y="5602641"/>
            <a:ext cx="4759325" cy="8540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900" b="1" spc="-109" dirty="0" smtClean="0">
                <a:solidFill>
                  <a:srgbClr val="FFFFFF"/>
                </a:solidFill>
                <a:latin typeface="Roboto Regular"/>
                <a:ea typeface="Rajdhani Semibold"/>
                <a:cs typeface="Roboto Regular"/>
                <a:sym typeface="Rajdhani Semibold"/>
              </a:rPr>
              <a:t>Setup Fee </a:t>
            </a:r>
            <a:endParaRPr sz="29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  <p:sp>
        <p:nvSpPr>
          <p:cNvPr id="37" name="Shape 1021"/>
          <p:cNvSpPr/>
          <p:nvPr/>
        </p:nvSpPr>
        <p:spPr>
          <a:xfrm>
            <a:off x="1887142" y="8372565"/>
            <a:ext cx="4759325" cy="8540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182843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endParaRPr sz="2900" b="1" spc="-109" dirty="0">
              <a:solidFill>
                <a:srgbClr val="FFFFFF"/>
              </a:solidFill>
              <a:latin typeface="Roboto Regular"/>
              <a:ea typeface="Rajdhani Semibold"/>
              <a:cs typeface="Roboto Regular"/>
              <a:sym typeface="Rajdhan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2259530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2"/>
          <p:cNvSpPr txBox="1">
            <a:spLocks/>
          </p:cNvSpPr>
          <p:nvPr/>
        </p:nvSpPr>
        <p:spPr bwMode="auto">
          <a:xfrm>
            <a:off x="8238490" y="641350"/>
            <a:ext cx="794512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6600" b="1" dirty="0" smtClean="0">
                <a:latin typeface="Roboto Regular" charset="0"/>
                <a:cs typeface="Open Sans Light" charset="0"/>
              </a:rPr>
              <a:t>3 Levels of Context</a:t>
            </a:r>
            <a:endParaRPr lang="en-US" sz="6600" b="1" dirty="0">
              <a:latin typeface="Roboto Regular" charset="0"/>
              <a:cs typeface="Open Sans Light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1334750" y="1744663"/>
            <a:ext cx="1708150" cy="111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340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306175" y="6388100"/>
            <a:ext cx="1817688" cy="18176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943975" y="6492875"/>
            <a:ext cx="3422650" cy="3424238"/>
          </a:xfrm>
          <a:prstGeom prst="ellipse">
            <a:avLst/>
          </a:prstGeom>
          <a:solidFill>
            <a:schemeClr val="accent1"/>
          </a:solidFill>
          <a:ln w="1174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85288" y="6834188"/>
            <a:ext cx="2740025" cy="2741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61514" y="8382000"/>
            <a:ext cx="1387574" cy="667839"/>
          </a:xfrm>
          <a:prstGeom prst="rect">
            <a:avLst/>
          </a:prstGeom>
          <a:noFill/>
        </p:spPr>
        <p:txBody>
          <a:bodyPr wrap="none" lIns="219419" tIns="109710" rIns="219419" bIns="109710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  <a:latin typeface="Roboto Regular"/>
                <a:ea typeface="Open Sans Light" panose="020B0306030504020204" pitchFamily="34" charset="0"/>
                <a:cs typeface="Roboto Regular"/>
              </a:rPr>
              <a:t>Video</a:t>
            </a:r>
            <a:endParaRPr lang="bg-BG" sz="2900" dirty="0">
              <a:solidFill>
                <a:schemeClr val="tx1">
                  <a:lumMod val="75000"/>
                </a:schemeClr>
              </a:solidFill>
              <a:latin typeface="Roboto Regular"/>
              <a:ea typeface="Open Sans Light" panose="020B0306030504020204" pitchFamily="34" charset="0"/>
              <a:cs typeface="Roboto Regular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1974513" y="6581775"/>
            <a:ext cx="3422650" cy="3424238"/>
          </a:xfrm>
          <a:prstGeom prst="ellipse">
            <a:avLst/>
          </a:prstGeom>
          <a:solidFill>
            <a:schemeClr val="accent3"/>
          </a:solidFill>
          <a:ln w="1174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2315825" y="6923088"/>
            <a:ext cx="2740025" cy="2741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37825" y="3827463"/>
            <a:ext cx="3422650" cy="3422650"/>
          </a:xfrm>
          <a:prstGeom prst="ellipse">
            <a:avLst/>
          </a:prstGeom>
          <a:solidFill>
            <a:schemeClr val="accent2"/>
          </a:solidFill>
          <a:ln w="1174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879138" y="4168775"/>
            <a:ext cx="2740025" cy="2740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83252" y="5705475"/>
            <a:ext cx="1931800" cy="667839"/>
          </a:xfrm>
          <a:prstGeom prst="rect">
            <a:avLst/>
          </a:prstGeom>
          <a:noFill/>
        </p:spPr>
        <p:txBody>
          <a:bodyPr wrap="none" lIns="219419" tIns="109710" rIns="219419" bIns="109710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  <a:latin typeface="Roboto Regular"/>
                <a:ea typeface="Open Sans Light" panose="020B0306030504020204" pitchFamily="34" charset="0"/>
                <a:cs typeface="Roboto Regular"/>
              </a:rPr>
              <a:t>Branding</a:t>
            </a:r>
            <a:endParaRPr lang="bg-BG" sz="2900" dirty="0">
              <a:solidFill>
                <a:schemeClr val="tx1">
                  <a:lumMod val="75000"/>
                </a:schemeClr>
              </a:solidFill>
              <a:latin typeface="Roboto Regular"/>
              <a:ea typeface="Open Sans Light" panose="020B0306030504020204" pitchFamily="34" charset="0"/>
              <a:cs typeface="Roboto Regular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543821" y="8392730"/>
            <a:ext cx="2282450" cy="667839"/>
          </a:xfrm>
          <a:prstGeom prst="rect">
            <a:avLst/>
          </a:prstGeom>
          <a:noFill/>
        </p:spPr>
        <p:txBody>
          <a:bodyPr wrap="none" lIns="219419" tIns="109710" rIns="219419" bIns="109710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smtClean="0">
                <a:solidFill>
                  <a:schemeClr val="tx1">
                    <a:lumMod val="75000"/>
                  </a:schemeClr>
                </a:solidFill>
                <a:latin typeface="Roboto Regular"/>
                <a:ea typeface="Open Sans Light" panose="020B0306030504020204" pitchFamily="34" charset="0"/>
                <a:cs typeface="Roboto Regular"/>
              </a:rPr>
              <a:t>Follow Ups</a:t>
            </a:r>
            <a:endParaRPr lang="bg-BG" sz="2900" dirty="0">
              <a:solidFill>
                <a:schemeClr val="tx1">
                  <a:lumMod val="75000"/>
                </a:schemeClr>
              </a:solidFill>
              <a:latin typeface="Roboto Regular"/>
              <a:ea typeface="Open Sans Light" panose="020B0306030504020204" pitchFamily="34" charset="0"/>
              <a:cs typeface="Roboto Regular"/>
            </a:endParaRPr>
          </a:p>
        </p:txBody>
      </p:sp>
      <p:sp>
        <p:nvSpPr>
          <p:cNvPr id="75792" name="TextBox 49"/>
          <p:cNvSpPr txBox="1">
            <a:spLocks noChangeArrowheads="1"/>
          </p:cNvSpPr>
          <p:nvPr/>
        </p:nvSpPr>
        <p:spPr bwMode="auto">
          <a:xfrm>
            <a:off x="14255504" y="4774282"/>
            <a:ext cx="65595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4400" b="1" dirty="0" smtClean="0">
                <a:latin typeface="Roboto Regular" charset="0"/>
                <a:cs typeface="Roboto Regular" charset="0"/>
              </a:rPr>
              <a:t>They Have to Know You</a:t>
            </a:r>
            <a:endParaRPr lang="id-ID" sz="4400" b="1" dirty="0">
              <a:latin typeface="Roboto Regular" charset="0"/>
              <a:cs typeface="Roboto Regular" charset="0"/>
            </a:endParaRPr>
          </a:p>
        </p:txBody>
      </p:sp>
      <p:sp>
        <p:nvSpPr>
          <p:cNvPr id="56" name="Freeform 182"/>
          <p:cNvSpPr>
            <a:spLocks noChangeArrowheads="1"/>
          </p:cNvSpPr>
          <p:nvPr/>
        </p:nvSpPr>
        <p:spPr bwMode="auto">
          <a:xfrm>
            <a:off x="13072884" y="7353301"/>
            <a:ext cx="1237208" cy="1237208"/>
          </a:xfrm>
          <a:custGeom>
            <a:avLst/>
            <a:gdLst>
              <a:gd name="T0" fmla="*/ 603 w 634"/>
              <a:gd name="T1" fmla="*/ 14 h 633"/>
              <a:gd name="T2" fmla="*/ 603 w 634"/>
              <a:gd name="T3" fmla="*/ 14 h 633"/>
              <a:gd name="T4" fmla="*/ 0 w 634"/>
              <a:gd name="T5" fmla="*/ 309 h 633"/>
              <a:gd name="T6" fmla="*/ 191 w 634"/>
              <a:gd name="T7" fmla="*/ 427 h 633"/>
              <a:gd name="T8" fmla="*/ 309 w 634"/>
              <a:gd name="T9" fmla="*/ 632 h 633"/>
              <a:gd name="T10" fmla="*/ 618 w 634"/>
              <a:gd name="T11" fmla="*/ 29 h 633"/>
              <a:gd name="T12" fmla="*/ 603 w 634"/>
              <a:gd name="T13" fmla="*/ 14 h 633"/>
              <a:gd name="T14" fmla="*/ 74 w 634"/>
              <a:gd name="T15" fmla="*/ 309 h 633"/>
              <a:gd name="T16" fmla="*/ 74 w 634"/>
              <a:gd name="T17" fmla="*/ 309 h 633"/>
              <a:gd name="T18" fmla="*/ 530 w 634"/>
              <a:gd name="T19" fmla="*/ 88 h 633"/>
              <a:gd name="T20" fmla="*/ 206 w 634"/>
              <a:gd name="T21" fmla="*/ 382 h 633"/>
              <a:gd name="T22" fmla="*/ 74 w 634"/>
              <a:gd name="T23" fmla="*/ 309 h 633"/>
              <a:gd name="T24" fmla="*/ 309 w 634"/>
              <a:gd name="T25" fmla="*/ 559 h 633"/>
              <a:gd name="T26" fmla="*/ 309 w 634"/>
              <a:gd name="T27" fmla="*/ 559 h 633"/>
              <a:gd name="T28" fmla="*/ 236 w 634"/>
              <a:gd name="T29" fmla="*/ 397 h 633"/>
              <a:gd name="T30" fmla="*/ 545 w 634"/>
              <a:gd name="T31" fmla="*/ 102 h 633"/>
              <a:gd name="T32" fmla="*/ 309 w 634"/>
              <a:gd name="T33" fmla="*/ 55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lIns="91431" tIns="45716" rIns="91431" bIns="45716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139"/>
          <p:cNvSpPr>
            <a:spLocks noChangeArrowheads="1"/>
          </p:cNvSpPr>
          <p:nvPr/>
        </p:nvSpPr>
        <p:spPr bwMode="auto">
          <a:xfrm>
            <a:off x="10016834" y="7209902"/>
            <a:ext cx="1357631" cy="1172098"/>
          </a:xfrm>
          <a:custGeom>
            <a:avLst/>
            <a:gdLst>
              <a:gd name="T0" fmla="*/ 589 w 634"/>
              <a:gd name="T1" fmla="*/ 236 h 546"/>
              <a:gd name="T2" fmla="*/ 589 w 634"/>
              <a:gd name="T3" fmla="*/ 236 h 546"/>
              <a:gd name="T4" fmla="*/ 471 w 634"/>
              <a:gd name="T5" fmla="*/ 309 h 546"/>
              <a:gd name="T6" fmla="*/ 442 w 634"/>
              <a:gd name="T7" fmla="*/ 250 h 546"/>
              <a:gd name="T8" fmla="*/ 516 w 634"/>
              <a:gd name="T9" fmla="*/ 133 h 546"/>
              <a:gd name="T10" fmla="*/ 383 w 634"/>
              <a:gd name="T11" fmla="*/ 0 h 546"/>
              <a:gd name="T12" fmla="*/ 236 w 634"/>
              <a:gd name="T13" fmla="*/ 133 h 546"/>
              <a:gd name="T14" fmla="*/ 280 w 634"/>
              <a:gd name="T15" fmla="*/ 236 h 546"/>
              <a:gd name="T16" fmla="*/ 207 w 634"/>
              <a:gd name="T17" fmla="*/ 236 h 546"/>
              <a:gd name="T18" fmla="*/ 236 w 634"/>
              <a:gd name="T19" fmla="*/ 162 h 546"/>
              <a:gd name="T20" fmla="*/ 118 w 634"/>
              <a:gd name="T21" fmla="*/ 44 h 546"/>
              <a:gd name="T22" fmla="*/ 0 w 634"/>
              <a:gd name="T23" fmla="*/ 162 h 546"/>
              <a:gd name="T24" fmla="*/ 44 w 634"/>
              <a:gd name="T25" fmla="*/ 250 h 546"/>
              <a:gd name="T26" fmla="*/ 0 w 634"/>
              <a:gd name="T27" fmla="*/ 309 h 546"/>
              <a:gd name="T28" fmla="*/ 0 w 634"/>
              <a:gd name="T29" fmla="*/ 471 h 546"/>
              <a:gd name="T30" fmla="*/ 89 w 634"/>
              <a:gd name="T31" fmla="*/ 545 h 546"/>
              <a:gd name="T32" fmla="*/ 398 w 634"/>
              <a:gd name="T33" fmla="*/ 545 h 546"/>
              <a:gd name="T34" fmla="*/ 471 w 634"/>
              <a:gd name="T35" fmla="*/ 471 h 546"/>
              <a:gd name="T36" fmla="*/ 471 w 634"/>
              <a:gd name="T37" fmla="*/ 457 h 546"/>
              <a:gd name="T38" fmla="*/ 589 w 634"/>
              <a:gd name="T39" fmla="*/ 545 h 546"/>
              <a:gd name="T40" fmla="*/ 633 w 634"/>
              <a:gd name="T41" fmla="*/ 516 h 546"/>
              <a:gd name="T42" fmla="*/ 633 w 634"/>
              <a:gd name="T43" fmla="*/ 280 h 546"/>
              <a:gd name="T44" fmla="*/ 589 w 634"/>
              <a:gd name="T45" fmla="*/ 236 h 546"/>
              <a:gd name="T46" fmla="*/ 44 w 634"/>
              <a:gd name="T47" fmla="*/ 162 h 546"/>
              <a:gd name="T48" fmla="*/ 44 w 634"/>
              <a:gd name="T49" fmla="*/ 162 h 546"/>
              <a:gd name="T50" fmla="*/ 118 w 634"/>
              <a:gd name="T51" fmla="*/ 74 h 546"/>
              <a:gd name="T52" fmla="*/ 207 w 634"/>
              <a:gd name="T53" fmla="*/ 162 h 546"/>
              <a:gd name="T54" fmla="*/ 118 w 634"/>
              <a:gd name="T55" fmla="*/ 236 h 546"/>
              <a:gd name="T56" fmla="*/ 44 w 634"/>
              <a:gd name="T57" fmla="*/ 162 h 546"/>
              <a:gd name="T58" fmla="*/ 442 w 634"/>
              <a:gd name="T59" fmla="*/ 471 h 546"/>
              <a:gd name="T60" fmla="*/ 442 w 634"/>
              <a:gd name="T61" fmla="*/ 471 h 546"/>
              <a:gd name="T62" fmla="*/ 398 w 634"/>
              <a:gd name="T63" fmla="*/ 516 h 546"/>
              <a:gd name="T64" fmla="*/ 89 w 634"/>
              <a:gd name="T65" fmla="*/ 516 h 546"/>
              <a:gd name="T66" fmla="*/ 44 w 634"/>
              <a:gd name="T67" fmla="*/ 471 h 546"/>
              <a:gd name="T68" fmla="*/ 44 w 634"/>
              <a:gd name="T69" fmla="*/ 309 h 546"/>
              <a:gd name="T70" fmla="*/ 89 w 634"/>
              <a:gd name="T71" fmla="*/ 280 h 546"/>
              <a:gd name="T72" fmla="*/ 398 w 634"/>
              <a:gd name="T73" fmla="*/ 280 h 546"/>
              <a:gd name="T74" fmla="*/ 442 w 634"/>
              <a:gd name="T75" fmla="*/ 309 h 546"/>
              <a:gd name="T76" fmla="*/ 442 w 634"/>
              <a:gd name="T77" fmla="*/ 471 h 546"/>
              <a:gd name="T78" fmla="*/ 383 w 634"/>
              <a:gd name="T79" fmla="*/ 236 h 546"/>
              <a:gd name="T80" fmla="*/ 383 w 634"/>
              <a:gd name="T81" fmla="*/ 236 h 546"/>
              <a:gd name="T82" fmla="*/ 280 w 634"/>
              <a:gd name="T83" fmla="*/ 133 h 546"/>
              <a:gd name="T84" fmla="*/ 383 w 634"/>
              <a:gd name="T85" fmla="*/ 44 h 546"/>
              <a:gd name="T86" fmla="*/ 471 w 634"/>
              <a:gd name="T87" fmla="*/ 133 h 546"/>
              <a:gd name="T88" fmla="*/ 383 w 634"/>
              <a:gd name="T89" fmla="*/ 236 h 546"/>
              <a:gd name="T90" fmla="*/ 589 w 634"/>
              <a:gd name="T91" fmla="*/ 516 h 546"/>
              <a:gd name="T92" fmla="*/ 589 w 634"/>
              <a:gd name="T93" fmla="*/ 516 h 546"/>
              <a:gd name="T94" fmla="*/ 471 w 634"/>
              <a:gd name="T95" fmla="*/ 412 h 546"/>
              <a:gd name="T96" fmla="*/ 471 w 634"/>
              <a:gd name="T97" fmla="*/ 354 h 546"/>
              <a:gd name="T98" fmla="*/ 589 w 634"/>
              <a:gd name="T99" fmla="*/ 280 h 546"/>
              <a:gd name="T100" fmla="*/ 589 w 634"/>
              <a:gd name="T101" fmla="*/ 51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TextBox 49"/>
          <p:cNvSpPr txBox="1">
            <a:spLocks noChangeArrowheads="1"/>
          </p:cNvSpPr>
          <p:nvPr/>
        </p:nvSpPr>
        <p:spPr bwMode="auto">
          <a:xfrm>
            <a:off x="2158633" y="7567069"/>
            <a:ext cx="69361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4400" b="1" dirty="0" smtClean="0">
                <a:latin typeface="Roboto Regular" charset="0"/>
                <a:cs typeface="Roboto Regular" charset="0"/>
              </a:rPr>
              <a:t>They Have to Quickly</a:t>
            </a:r>
          </a:p>
          <a:p>
            <a:pPr eaLnBrk="1" hangingPunct="1"/>
            <a:r>
              <a:rPr lang="id-ID" sz="4400" b="1" dirty="0" smtClean="0">
                <a:latin typeface="Roboto Regular" charset="0"/>
                <a:cs typeface="Roboto Regular" charset="0"/>
              </a:rPr>
              <a:t>Feel Like They Know You</a:t>
            </a:r>
            <a:endParaRPr lang="id-ID" sz="4400" b="1" dirty="0">
              <a:latin typeface="Roboto Regular" charset="0"/>
              <a:cs typeface="Roboto Regular" charset="0"/>
            </a:endParaRP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15397163" y="7821067"/>
            <a:ext cx="8346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4400" b="1" dirty="0" smtClean="0">
                <a:latin typeface="Roboto Regular" charset="0"/>
                <a:cs typeface="Roboto Regular" charset="0"/>
              </a:rPr>
              <a:t>They Have to Get to Know You</a:t>
            </a:r>
            <a:endParaRPr lang="id-ID" sz="4400" b="1" dirty="0">
              <a:latin typeface="Roboto Regular" charset="0"/>
              <a:cs typeface="Roboto Regular" charset="0"/>
            </a:endParaRPr>
          </a:p>
        </p:txBody>
      </p:sp>
      <p:sp>
        <p:nvSpPr>
          <p:cNvPr id="31" name="Freeform 20"/>
          <p:cNvSpPr>
            <a:spLocks noChangeArrowheads="1"/>
          </p:cNvSpPr>
          <p:nvPr/>
        </p:nvSpPr>
        <p:spPr bwMode="auto">
          <a:xfrm>
            <a:off x="11677367" y="4505640"/>
            <a:ext cx="1220469" cy="1236700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62106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 txBox="1">
            <a:spLocks/>
          </p:cNvSpPr>
          <p:nvPr/>
        </p:nvSpPr>
        <p:spPr bwMode="auto">
          <a:xfrm>
            <a:off x="5855759" y="641350"/>
            <a:ext cx="12710593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6600" b="1" dirty="0" smtClean="0">
                <a:latin typeface="Roboto Regular" charset="0"/>
                <a:cs typeface="Open Sans Light" charset="0"/>
              </a:rPr>
              <a:t>What’s Needed to Close a Lead</a:t>
            </a:r>
            <a:endParaRPr lang="en-US" sz="6600" b="1" dirty="0">
              <a:latin typeface="Roboto Regular" charset="0"/>
              <a:cs typeface="Open Sans Light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1334750" y="1744663"/>
            <a:ext cx="1708150" cy="111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3400">
              <a:solidFill>
                <a:schemeClr val="accent2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724400" y="4619625"/>
            <a:ext cx="6138863" cy="210661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11850" y="6678613"/>
            <a:ext cx="4727575" cy="4699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216275" y="7729538"/>
            <a:ext cx="7499350" cy="142716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93038" y="8150225"/>
            <a:ext cx="3133725" cy="160813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696450" y="5027613"/>
            <a:ext cx="1379538" cy="11620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0537825" y="8593138"/>
            <a:ext cx="890588" cy="16668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3001625" y="8569325"/>
            <a:ext cx="887413" cy="12461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3463588" y="5289550"/>
            <a:ext cx="1377950" cy="106203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21254617" flipV="1">
            <a:off x="13782675" y="6702425"/>
            <a:ext cx="4368800" cy="254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669963" y="7918450"/>
            <a:ext cx="5595937" cy="220821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3889038" y="2229556"/>
            <a:ext cx="4252695" cy="3453693"/>
          </a:xfrm>
          <a:prstGeom prst="ellipse">
            <a:avLst/>
          </a:prstGeom>
          <a:solidFill>
            <a:schemeClr val="accent3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Consistency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978775" y="3110840"/>
            <a:ext cx="2559050" cy="2572409"/>
          </a:xfrm>
          <a:prstGeom prst="ellipse">
            <a:avLst/>
          </a:prstGeom>
          <a:solidFill>
            <a:schemeClr val="accent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Smarts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739133" y="2742541"/>
            <a:ext cx="2670175" cy="2587272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Speed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870733" y="5445125"/>
            <a:ext cx="3428223" cy="299085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Leverage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23345" y="7918450"/>
            <a:ext cx="3216275" cy="3073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Urgency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9210675" y="10175875"/>
            <a:ext cx="1803400" cy="1800225"/>
          </a:xfrm>
          <a:prstGeom prst="ellipse">
            <a:avLst/>
          </a:prstGeom>
          <a:solidFill>
            <a:schemeClr val="accent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Skill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574595" y="8821738"/>
            <a:ext cx="3581980" cy="3225094"/>
          </a:xfrm>
          <a:prstGeom prst="ellipse">
            <a:avLst/>
          </a:prstGeom>
          <a:solidFill>
            <a:schemeClr val="accent2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Humanity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566352" y="9163228"/>
            <a:ext cx="3218079" cy="3166356"/>
          </a:xfrm>
          <a:prstGeom prst="ellipse">
            <a:avLst/>
          </a:prstGeom>
          <a:solidFill>
            <a:schemeClr val="accent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Closer not Sales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70" name="Oval 69"/>
          <p:cNvSpPr/>
          <p:nvPr/>
        </p:nvSpPr>
        <p:spPr>
          <a:xfrm rot="21254617">
            <a:off x="18141733" y="5163941"/>
            <a:ext cx="2932571" cy="2564152"/>
          </a:xfrm>
          <a:prstGeom prst="ellipse">
            <a:avLst/>
          </a:prstGeom>
          <a:solidFill>
            <a:schemeClr val="accent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Stand Out*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2728591" y="9358490"/>
            <a:ext cx="2805284" cy="2891895"/>
          </a:xfrm>
          <a:prstGeom prst="ellipse">
            <a:avLst/>
          </a:prstGeom>
          <a:solidFill>
            <a:schemeClr val="accent3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Roboto Light"/>
                <a:ea typeface="Open Sans" panose="020B0606030504020204" pitchFamily="34" charset="0"/>
                <a:cs typeface="Roboto Light"/>
              </a:rPr>
              <a:t>Say it Right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639425" y="5683250"/>
            <a:ext cx="3143250" cy="3138488"/>
          </a:xfrm>
          <a:prstGeom prst="ellipse">
            <a:avLst/>
          </a:prstGeom>
          <a:solidFill>
            <a:schemeClr val="accent3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Roboto Light"/>
                <a:cs typeface="Roboto Light"/>
              </a:rPr>
              <a:t>Closed</a:t>
            </a:r>
          </a:p>
          <a:p>
            <a:pPr algn="ctr" defTabSz="1828434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Roboto Light"/>
                <a:cs typeface="Roboto Light"/>
              </a:rPr>
              <a:t>Lead</a:t>
            </a:r>
            <a:endParaRPr lang="en-US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28056" y="7796282"/>
            <a:ext cx="5259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*</a:t>
            </a:r>
            <a:r>
              <a:rPr lang="en-US" sz="4000" dirty="0" err="1" smtClean="0"/>
              <a:t>www.Emojipedia.com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158866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2016_Connec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4945"/>
          <a:stretch>
            <a:fillRect/>
          </a:stretch>
        </p:blipFill>
        <p:spPr>
          <a:xfrm>
            <a:off x="1" y="0"/>
            <a:ext cx="24377649" cy="13716000"/>
          </a:xfrm>
        </p:spPr>
      </p:pic>
      <p:sp>
        <p:nvSpPr>
          <p:cNvPr id="4" name="TextBox 3"/>
          <p:cNvSpPr txBox="1"/>
          <p:nvPr/>
        </p:nvSpPr>
        <p:spPr>
          <a:xfrm>
            <a:off x="7422660" y="5619002"/>
            <a:ext cx="8065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www.Connect</a:t>
            </a:r>
            <a:r>
              <a:rPr lang="en-US" sz="4800" dirty="0" err="1" smtClean="0">
                <a:solidFill>
                  <a:srgbClr val="050043"/>
                </a:solidFill>
              </a:rPr>
              <a:t>With</a:t>
            </a:r>
            <a:r>
              <a:rPr lang="en-US" sz="4800" dirty="0" err="1" smtClean="0">
                <a:solidFill>
                  <a:schemeClr val="bg1"/>
                </a:solidFill>
              </a:rPr>
              <a:t>Jared.com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956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Chart 2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822001"/>
              </p:ext>
            </p:extLst>
          </p:nvPr>
        </p:nvGraphicFramePr>
        <p:xfrm>
          <a:off x="6324600" y="2747956"/>
          <a:ext cx="4694237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4693532" imgH="4455808" progId="Excel.Chart.8">
                  <p:embed/>
                </p:oleObj>
              </mc:Choice>
              <mc:Fallback>
                <p:oleObj r:id="rId3" imgW="4693532" imgH="445580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47956"/>
                        <a:ext cx="4694237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Chart 2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932824"/>
              </p:ext>
            </p:extLst>
          </p:nvPr>
        </p:nvGraphicFramePr>
        <p:xfrm>
          <a:off x="12895535" y="2747956"/>
          <a:ext cx="46990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5" imgW="4699000" imgH="4241800" progId="Excel.Sheet.8">
                  <p:embed/>
                </p:oleObj>
              </mc:Choice>
              <mc:Fallback>
                <p:oleObj name="Worksheet" r:id="rId5" imgW="4699000" imgH="42418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5535" y="2747956"/>
                        <a:ext cx="469900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Box 239"/>
          <p:cNvSpPr txBox="1">
            <a:spLocks noChangeArrowheads="1"/>
          </p:cNvSpPr>
          <p:nvPr/>
        </p:nvSpPr>
        <p:spPr bwMode="auto">
          <a:xfrm>
            <a:off x="7484183" y="4198931"/>
            <a:ext cx="2422697" cy="141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8000" b="1" dirty="0" smtClean="0">
                <a:latin typeface="Roboto Regular" charset="0"/>
                <a:cs typeface="Roboto Regular" charset="0"/>
              </a:rPr>
              <a:t>69%</a:t>
            </a:r>
            <a:endParaRPr lang="id-ID" sz="8000" b="1" dirty="0">
              <a:latin typeface="Roboto Regular" charset="0"/>
              <a:cs typeface="Roboto Regular" charset="0"/>
            </a:endParaRPr>
          </a:p>
        </p:txBody>
      </p:sp>
      <p:sp>
        <p:nvSpPr>
          <p:cNvPr id="56329" name="TextBox 251"/>
          <p:cNvSpPr txBox="1">
            <a:spLocks noChangeArrowheads="1"/>
          </p:cNvSpPr>
          <p:nvPr/>
        </p:nvSpPr>
        <p:spPr bwMode="auto">
          <a:xfrm>
            <a:off x="7174787" y="7310431"/>
            <a:ext cx="296687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3200" b="1" dirty="0" smtClean="0">
                <a:solidFill>
                  <a:schemeClr val="accent2"/>
                </a:solidFill>
                <a:latin typeface="Roboto Regular" charset="0"/>
                <a:cs typeface="Roboto Regular" charset="0"/>
              </a:rPr>
              <a:t>5 YEARS AGO</a:t>
            </a:r>
            <a:endParaRPr lang="id-ID" sz="3200" b="1" dirty="0">
              <a:solidFill>
                <a:schemeClr val="accent2"/>
              </a:solidFill>
              <a:latin typeface="Roboto Regular" charset="0"/>
              <a:cs typeface="Roboto Regular" charset="0"/>
            </a:endParaRPr>
          </a:p>
        </p:txBody>
      </p:sp>
      <p:cxnSp>
        <p:nvCxnSpPr>
          <p:cNvPr id="253" name="Straight Connector 252"/>
          <p:cNvCxnSpPr/>
          <p:nvPr/>
        </p:nvCxnSpPr>
        <p:spPr>
          <a:xfrm>
            <a:off x="6745287" y="8101006"/>
            <a:ext cx="38258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14758159" y="7207243"/>
            <a:ext cx="1097576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accent3"/>
                </a:solidFill>
                <a:latin typeface="Roboto Regular"/>
                <a:ea typeface="+mn-ea"/>
                <a:cs typeface="Roboto Regular"/>
              </a:rPr>
              <a:t>2016</a:t>
            </a:r>
            <a:endParaRPr lang="id-ID" sz="3200" b="1" dirty="0">
              <a:solidFill>
                <a:schemeClr val="accent3"/>
              </a:solidFill>
              <a:latin typeface="Roboto Regular"/>
              <a:ea typeface="+mn-ea"/>
              <a:cs typeface="Roboto Regular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13394010" y="7997818"/>
            <a:ext cx="38258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8" name="TextBox 262"/>
          <p:cNvSpPr txBox="1">
            <a:spLocks noChangeArrowheads="1"/>
          </p:cNvSpPr>
          <p:nvPr/>
        </p:nvSpPr>
        <p:spPr bwMode="auto">
          <a:xfrm>
            <a:off x="13792953" y="4095743"/>
            <a:ext cx="3021819" cy="141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9" tIns="91445" rIns="182889" bIns="91445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8000" b="1" dirty="0" smtClean="0">
                <a:latin typeface="Roboto Regular" charset="0"/>
                <a:cs typeface="Roboto Regular" charset="0"/>
              </a:rPr>
              <a:t>&lt;44%</a:t>
            </a:r>
            <a:endParaRPr lang="id-ID" sz="8000" b="1" dirty="0">
              <a:latin typeface="Roboto Regular" charset="0"/>
              <a:cs typeface="Roboto Regular" charset="0"/>
            </a:endParaRPr>
          </a:p>
        </p:txBody>
      </p:sp>
      <p:sp>
        <p:nvSpPr>
          <p:cNvPr id="56341" name="Title 2"/>
          <p:cNvSpPr txBox="1">
            <a:spLocks/>
          </p:cNvSpPr>
          <p:nvPr/>
        </p:nvSpPr>
        <p:spPr bwMode="auto">
          <a:xfrm>
            <a:off x="6827570" y="641350"/>
            <a:ext cx="10766965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6600" b="1" dirty="0" smtClean="0">
                <a:latin typeface="Roboto Regular" charset="0"/>
                <a:cs typeface="Open Sans Light" charset="0"/>
              </a:rPr>
              <a:t>How Leads Have Changed</a:t>
            </a:r>
            <a:endParaRPr lang="en-US" sz="6600" b="1" dirty="0">
              <a:latin typeface="Roboto Regular" charset="0"/>
              <a:cs typeface="Open Sans Light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1334750" y="1744663"/>
            <a:ext cx="1708150" cy="111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3400">
              <a:solidFill>
                <a:schemeClr val="tx1"/>
              </a:solidFill>
            </a:endParaRPr>
          </a:p>
        </p:txBody>
      </p:sp>
      <p:sp>
        <p:nvSpPr>
          <p:cNvPr id="26" name="Subtitle 4"/>
          <p:cNvSpPr txBox="1">
            <a:spLocks/>
          </p:cNvSpPr>
          <p:nvPr/>
        </p:nvSpPr>
        <p:spPr bwMode="auto">
          <a:xfrm>
            <a:off x="10985426" y="4911361"/>
            <a:ext cx="205747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charset="0"/>
              <a:buNone/>
            </a:pPr>
            <a:r>
              <a:rPr lang="en-US" dirty="0" smtClean="0">
                <a:latin typeface="Roboto Light" charset="0"/>
                <a:cs typeface="Roboto Light" charset="0"/>
              </a:rPr>
              <a:t>Referrals</a:t>
            </a:r>
            <a:endParaRPr lang="en-US" dirty="0">
              <a:latin typeface="Roboto Light" charset="0"/>
              <a:cs typeface="Roboto Light" charset="0"/>
            </a:endParaRPr>
          </a:p>
        </p:txBody>
      </p:sp>
      <p:graphicFrame>
        <p:nvGraphicFramePr>
          <p:cNvPr id="28" name="Chart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372217"/>
              </p:ext>
            </p:extLst>
          </p:nvPr>
        </p:nvGraphicFramePr>
        <p:xfrm>
          <a:off x="5955061" y="8325556"/>
          <a:ext cx="11494774" cy="51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7" imgW="9359900" imgH="5130800" progId="Excel.Sheet.8">
                  <p:embed/>
                </p:oleObj>
              </mc:Choice>
              <mc:Fallback>
                <p:oleObj name="Worksheet" r:id="rId7" imgW="9359900" imgH="51308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061" y="8325556"/>
                        <a:ext cx="11494774" cy="5118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79"/>
          <p:cNvSpPr>
            <a:spLocks noChangeArrowheads="1"/>
          </p:cNvSpPr>
          <p:nvPr/>
        </p:nvSpPr>
        <p:spPr bwMode="auto">
          <a:xfrm>
            <a:off x="5308417" y="9029736"/>
            <a:ext cx="561975" cy="566738"/>
          </a:xfrm>
          <a:custGeom>
            <a:avLst/>
            <a:gdLst>
              <a:gd name="T0" fmla="*/ 329190642 w 479"/>
              <a:gd name="T1" fmla="*/ 0 h 479"/>
              <a:gd name="T2" fmla="*/ 329190642 w 479"/>
              <a:gd name="T3" fmla="*/ 0 h 479"/>
              <a:gd name="T4" fmla="*/ 0 w 479"/>
              <a:gd name="T5" fmla="*/ 334525682 h 479"/>
              <a:gd name="T6" fmla="*/ 329190642 w 479"/>
              <a:gd name="T7" fmla="*/ 669051365 h 479"/>
              <a:gd name="T8" fmla="*/ 658382457 w 479"/>
              <a:gd name="T9" fmla="*/ 334525682 h 479"/>
              <a:gd name="T10" fmla="*/ 329190642 w 479"/>
              <a:gd name="T11" fmla="*/ 0 h 479"/>
              <a:gd name="T12" fmla="*/ 610174622 w 479"/>
              <a:gd name="T13" fmla="*/ 334525682 h 479"/>
              <a:gd name="T14" fmla="*/ 610174622 w 479"/>
              <a:gd name="T15" fmla="*/ 334525682 h 479"/>
              <a:gd name="T16" fmla="*/ 549570487 w 479"/>
              <a:gd name="T17" fmla="*/ 508087124 h 479"/>
              <a:gd name="T18" fmla="*/ 537174187 w 479"/>
              <a:gd name="T19" fmla="*/ 459098008 h 479"/>
              <a:gd name="T20" fmla="*/ 549570487 w 479"/>
              <a:gd name="T21" fmla="*/ 359720085 h 479"/>
              <a:gd name="T22" fmla="*/ 512381586 w 479"/>
              <a:gd name="T23" fmla="*/ 285536566 h 479"/>
              <a:gd name="T24" fmla="*/ 439381151 w 479"/>
              <a:gd name="T25" fmla="*/ 249144651 h 479"/>
              <a:gd name="T26" fmla="*/ 476570052 w 479"/>
              <a:gd name="T27" fmla="*/ 123172636 h 479"/>
              <a:gd name="T28" fmla="*/ 403569617 w 479"/>
              <a:gd name="T29" fmla="*/ 86780721 h 479"/>
              <a:gd name="T30" fmla="*/ 414588550 w 479"/>
              <a:gd name="T31" fmla="*/ 74183520 h 479"/>
              <a:gd name="T32" fmla="*/ 610174622 w 479"/>
              <a:gd name="T33" fmla="*/ 334525682 h 479"/>
              <a:gd name="T34" fmla="*/ 292001741 w 479"/>
              <a:gd name="T35" fmla="*/ 61586318 h 479"/>
              <a:gd name="T36" fmla="*/ 292001741 w 479"/>
              <a:gd name="T37" fmla="*/ 61586318 h 479"/>
              <a:gd name="T38" fmla="*/ 256190206 w 479"/>
              <a:gd name="T39" fmla="*/ 86780721 h 479"/>
              <a:gd name="T40" fmla="*/ 206605005 w 479"/>
              <a:gd name="T41" fmla="*/ 123172636 h 479"/>
              <a:gd name="T42" fmla="*/ 158397171 w 479"/>
              <a:gd name="T43" fmla="*/ 186158643 h 479"/>
              <a:gd name="T44" fmla="*/ 183189771 w 479"/>
              <a:gd name="T45" fmla="*/ 222550559 h 479"/>
              <a:gd name="T46" fmla="*/ 243793906 w 479"/>
              <a:gd name="T47" fmla="*/ 222550559 h 479"/>
              <a:gd name="T48" fmla="*/ 341588115 w 479"/>
              <a:gd name="T49" fmla="*/ 334525682 h 479"/>
              <a:gd name="T50" fmla="*/ 256190206 w 479"/>
              <a:gd name="T51" fmla="*/ 408709202 h 479"/>
              <a:gd name="T52" fmla="*/ 243793906 w 479"/>
              <a:gd name="T53" fmla="*/ 471695209 h 479"/>
              <a:gd name="T54" fmla="*/ 243793906 w 479"/>
              <a:gd name="T55" fmla="*/ 545878729 h 479"/>
              <a:gd name="T56" fmla="*/ 183189771 w 479"/>
              <a:gd name="T57" fmla="*/ 482892722 h 479"/>
              <a:gd name="T58" fmla="*/ 170793471 w 479"/>
              <a:gd name="T59" fmla="*/ 397511690 h 479"/>
              <a:gd name="T60" fmla="*/ 121208270 w 479"/>
              <a:gd name="T61" fmla="*/ 334525682 h 479"/>
              <a:gd name="T62" fmla="*/ 146000870 w 479"/>
              <a:gd name="T63" fmla="*/ 260342163 h 479"/>
              <a:gd name="T64" fmla="*/ 73000435 w 479"/>
              <a:gd name="T65" fmla="*/ 236547449 h 479"/>
              <a:gd name="T66" fmla="*/ 292001741 w 479"/>
              <a:gd name="T67" fmla="*/ 61586318 h 479"/>
              <a:gd name="T68" fmla="*/ 243793906 w 479"/>
              <a:gd name="T69" fmla="*/ 607465047 h 479"/>
              <a:gd name="T70" fmla="*/ 243793906 w 479"/>
              <a:gd name="T71" fmla="*/ 607465047 h 479"/>
              <a:gd name="T72" fmla="*/ 280982807 w 479"/>
              <a:gd name="T73" fmla="*/ 582270644 h 479"/>
              <a:gd name="T74" fmla="*/ 329190642 w 479"/>
              <a:gd name="T75" fmla="*/ 569673443 h 479"/>
              <a:gd name="T76" fmla="*/ 403569617 w 479"/>
              <a:gd name="T77" fmla="*/ 545878729 h 479"/>
              <a:gd name="T78" fmla="*/ 487588986 w 479"/>
              <a:gd name="T79" fmla="*/ 569673443 h 479"/>
              <a:gd name="T80" fmla="*/ 329190642 w 479"/>
              <a:gd name="T81" fmla="*/ 620062248 h 479"/>
              <a:gd name="T82" fmla="*/ 243793906 w 479"/>
              <a:gd name="T83" fmla="*/ 60746504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rgbClr val="2686A7"/>
          </a:solidFill>
          <a:ln>
            <a:noFill/>
          </a:ln>
          <a:extLst/>
        </p:spPr>
        <p:txBody>
          <a:bodyPr wrap="none" lIns="91424" tIns="45712" rIns="91424" bIns="45712" anchor="ctr"/>
          <a:lstStyle/>
          <a:p>
            <a:endParaRPr lang="en-US"/>
          </a:p>
        </p:txBody>
      </p:sp>
      <p:sp>
        <p:nvSpPr>
          <p:cNvPr id="33" name="Freeform 106"/>
          <p:cNvSpPr>
            <a:spLocks noChangeAspect="1" noChangeArrowheads="1"/>
          </p:cNvSpPr>
          <p:nvPr/>
        </p:nvSpPr>
        <p:spPr bwMode="auto">
          <a:xfrm>
            <a:off x="5336640" y="10585134"/>
            <a:ext cx="538162" cy="485775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Freeform 107"/>
          <p:cNvSpPr>
            <a:spLocks noChangeAspect="1" noChangeArrowheads="1"/>
          </p:cNvSpPr>
          <p:nvPr/>
        </p:nvSpPr>
        <p:spPr bwMode="auto">
          <a:xfrm>
            <a:off x="5311640" y="12184409"/>
            <a:ext cx="509202" cy="55778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8BC248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093" y="9010286"/>
            <a:ext cx="685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Buyers &amp; Sellers Start Online*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31905" y="10569118"/>
            <a:ext cx="670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o</a:t>
            </a:r>
            <a:r>
              <a:rPr lang="en-US" sz="3500" dirty="0" smtClean="0">
                <a:solidFill>
                  <a:schemeClr val="bg1"/>
                </a:solidFill>
              </a:rPr>
              <a:t>f Buyers Found Agent Online**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1959" y="12124084"/>
            <a:ext cx="65069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o</a:t>
            </a:r>
            <a:r>
              <a:rPr lang="en-US" sz="3500" dirty="0" smtClean="0">
                <a:solidFill>
                  <a:schemeClr val="bg1"/>
                </a:solidFill>
              </a:rPr>
              <a:t>f Sellers Found Agent Online**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58826" y="12492115"/>
            <a:ext cx="519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*NAR Research</a:t>
            </a:r>
          </a:p>
          <a:p>
            <a:pPr algn="r"/>
            <a:r>
              <a:rPr lang="en-US" sz="2400" i="1" dirty="0" smtClean="0"/>
              <a:t>**Real Trends Report</a:t>
            </a:r>
          </a:p>
        </p:txBody>
      </p:sp>
    </p:spTree>
    <p:extLst>
      <p:ext uri="{BB962C8B-B14F-4D97-AF65-F5344CB8AC3E}">
        <p14:creationId xmlns:p14="http://schemas.microsoft.com/office/powerpoint/2010/main" val="154849884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24377650" cy="7985125"/>
          </a:xfrm>
          <a:prstGeom prst="rect">
            <a:avLst/>
          </a:prstGeom>
          <a:solidFill>
            <a:srgbClr val="268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51750" y="2990036"/>
            <a:ext cx="9641045" cy="5036539"/>
            <a:chOff x="5898415" y="1976415"/>
            <a:chExt cx="5654530" cy="3255020"/>
          </a:xfrm>
        </p:grpSpPr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0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2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6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266522" y="2993648"/>
            <a:ext cx="9641045" cy="5036539"/>
            <a:chOff x="5898415" y="1976415"/>
            <a:chExt cx="5654530" cy="3255020"/>
          </a:xfrm>
        </p:grpSpPr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6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7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29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0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34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</p:grpSp>
      <p:pic>
        <p:nvPicPr>
          <p:cNvPr id="2" name="Picture Placeholder 1" descr="Screen Shot 2017-01-24 at 11.12.12 AM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3" b="12193"/>
          <a:stretch>
            <a:fillRect/>
          </a:stretch>
        </p:blipFill>
        <p:spPr>
          <a:xfrm>
            <a:off x="15528925" y="3322638"/>
            <a:ext cx="7219950" cy="4149725"/>
          </a:xfrm>
        </p:spPr>
      </p:pic>
      <p:sp>
        <p:nvSpPr>
          <p:cNvPr id="67586" name="Title 2"/>
          <p:cNvSpPr txBox="1">
            <a:spLocks/>
          </p:cNvSpPr>
          <p:nvPr/>
        </p:nvSpPr>
        <p:spPr bwMode="auto">
          <a:xfrm>
            <a:off x="8129178" y="641350"/>
            <a:ext cx="8163751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Roboto Regular" charset="0"/>
                <a:cs typeface="Open Sans Light" charset="0"/>
              </a:rPr>
              <a:t>Facebook Targeting</a:t>
            </a:r>
            <a:endParaRPr lang="en-US" sz="6600" b="1" dirty="0">
              <a:solidFill>
                <a:schemeClr val="bg1"/>
              </a:solidFill>
              <a:latin typeface="Roboto Regular" charset="0"/>
              <a:cs typeface="Open Sans Light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1334750" y="1744663"/>
            <a:ext cx="1708150" cy="111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3400">
              <a:solidFill>
                <a:schemeClr val="bg1"/>
              </a:solidFill>
            </a:endParaRPr>
          </a:p>
        </p:txBody>
      </p:sp>
      <p:sp>
        <p:nvSpPr>
          <p:cNvPr id="98" name="AutoShape 7"/>
          <p:cNvSpPr>
            <a:spLocks/>
          </p:cNvSpPr>
          <p:nvPr/>
        </p:nvSpPr>
        <p:spPr bwMode="auto">
          <a:xfrm>
            <a:off x="667051" y="8726686"/>
            <a:ext cx="1487488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9" name="AutoShape 13"/>
          <p:cNvSpPr>
            <a:spLocks/>
          </p:cNvSpPr>
          <p:nvPr/>
        </p:nvSpPr>
        <p:spPr bwMode="auto">
          <a:xfrm>
            <a:off x="9227735" y="10778942"/>
            <a:ext cx="1489075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0" name="AutoShape 19"/>
          <p:cNvSpPr>
            <a:spLocks/>
          </p:cNvSpPr>
          <p:nvPr/>
        </p:nvSpPr>
        <p:spPr bwMode="auto">
          <a:xfrm>
            <a:off x="17952852" y="8398074"/>
            <a:ext cx="1487487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67594" name="Rectangle 101"/>
          <p:cNvSpPr>
            <a:spLocks noChangeArrowheads="1"/>
          </p:cNvSpPr>
          <p:nvPr/>
        </p:nvSpPr>
        <p:spPr bwMode="auto">
          <a:xfrm>
            <a:off x="10811309" y="10839228"/>
            <a:ext cx="3896064" cy="14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latin typeface="Roboto Regular" charset="0"/>
                <a:cs typeface="Open Sans" charset="0"/>
              </a:rPr>
              <a:t>Specific Targeting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latin typeface="Roboto Regular" charset="0"/>
                <a:cs typeface="Open Sans" charset="0"/>
              </a:rPr>
              <a:t>Details</a:t>
            </a:r>
            <a:endParaRPr lang="en-US" sz="3200" b="1" dirty="0">
              <a:latin typeface="Roboto Regular" charset="0"/>
              <a:cs typeface="Open Sans" charset="0"/>
            </a:endParaRPr>
          </a:p>
        </p:txBody>
      </p:sp>
      <p:sp>
        <p:nvSpPr>
          <p:cNvPr id="67596" name="Rectangle 103"/>
          <p:cNvSpPr>
            <a:spLocks noChangeArrowheads="1"/>
          </p:cNvSpPr>
          <p:nvPr/>
        </p:nvSpPr>
        <p:spPr bwMode="auto">
          <a:xfrm>
            <a:off x="19462564" y="8491805"/>
            <a:ext cx="3683866" cy="14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latin typeface="Roboto Regular" charset="0"/>
                <a:cs typeface="Open Sans" charset="0"/>
              </a:rPr>
              <a:t>Specific Address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latin typeface="Roboto Regular" charset="0"/>
                <a:cs typeface="Open Sans" charset="0"/>
              </a:rPr>
              <a:t> Targeting</a:t>
            </a:r>
            <a:endParaRPr lang="en-US" sz="3200" b="1" dirty="0">
              <a:latin typeface="Roboto Regular" charset="0"/>
              <a:cs typeface="Open Sans" charset="0"/>
            </a:endParaRPr>
          </a:p>
        </p:txBody>
      </p:sp>
      <p:sp>
        <p:nvSpPr>
          <p:cNvPr id="67598" name="Rectangle 105"/>
          <p:cNvSpPr>
            <a:spLocks noChangeArrowheads="1"/>
          </p:cNvSpPr>
          <p:nvPr/>
        </p:nvSpPr>
        <p:spPr bwMode="auto">
          <a:xfrm>
            <a:off x="2175528" y="8935817"/>
            <a:ext cx="4702575" cy="80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latin typeface="Roboto Regular" charset="0"/>
                <a:cs typeface="Open Sans" charset="0"/>
              </a:rPr>
              <a:t>Search Demographics</a:t>
            </a:r>
            <a:endParaRPr lang="en-US" sz="3200" b="1" dirty="0">
              <a:latin typeface="Roboto Regular" charset="0"/>
              <a:cs typeface="Open Sans" charset="0"/>
            </a:endParaRPr>
          </a:p>
        </p:txBody>
      </p:sp>
      <p:sp>
        <p:nvSpPr>
          <p:cNvPr id="67600" name="Freeform 74"/>
          <p:cNvSpPr>
            <a:spLocks noChangeArrowheads="1"/>
          </p:cNvSpPr>
          <p:nvPr/>
        </p:nvSpPr>
        <p:spPr bwMode="auto">
          <a:xfrm>
            <a:off x="1005189" y="9082286"/>
            <a:ext cx="849312" cy="752475"/>
          </a:xfrm>
          <a:custGeom>
            <a:avLst/>
            <a:gdLst>
              <a:gd name="T0" fmla="*/ 1530268622 w 461"/>
              <a:gd name="T1" fmla="*/ 720525169 h 409"/>
              <a:gd name="T2" fmla="*/ 1530268622 w 461"/>
              <a:gd name="T3" fmla="*/ 720525169 h 409"/>
              <a:gd name="T4" fmla="*/ 838084869 w 461"/>
              <a:gd name="T5" fmla="*/ 57506384 h 409"/>
              <a:gd name="T6" fmla="*/ 719328575 w 461"/>
              <a:gd name="T7" fmla="*/ 57506384 h 409"/>
              <a:gd name="T8" fmla="*/ 30538385 w 461"/>
              <a:gd name="T9" fmla="*/ 720525169 h 409"/>
              <a:gd name="T10" fmla="*/ 61074929 w 461"/>
              <a:gd name="T11" fmla="*/ 778031553 h 409"/>
              <a:gd name="T12" fmla="*/ 210369608 w 461"/>
              <a:gd name="T13" fmla="*/ 778031553 h 409"/>
              <a:gd name="T14" fmla="*/ 210369608 w 461"/>
              <a:gd name="T15" fmla="*/ 1319272654 h 409"/>
              <a:gd name="T16" fmla="*/ 268050973 w 461"/>
              <a:gd name="T17" fmla="*/ 1380160576 h 409"/>
              <a:gd name="T18" fmla="*/ 600570439 w 461"/>
              <a:gd name="T19" fmla="*/ 1380160576 h 409"/>
              <a:gd name="T20" fmla="*/ 600570439 w 461"/>
              <a:gd name="T21" fmla="*/ 838921315 h 409"/>
              <a:gd name="T22" fmla="*/ 960234726 w 461"/>
              <a:gd name="T23" fmla="*/ 838921315 h 409"/>
              <a:gd name="T24" fmla="*/ 960234726 w 461"/>
              <a:gd name="T25" fmla="*/ 1380160576 h 409"/>
              <a:gd name="T26" fmla="*/ 1292754192 w 461"/>
              <a:gd name="T27" fmla="*/ 1380160576 h 409"/>
              <a:gd name="T28" fmla="*/ 1350435557 w 461"/>
              <a:gd name="T29" fmla="*/ 1319272654 h 409"/>
              <a:gd name="T30" fmla="*/ 1350435557 w 461"/>
              <a:gd name="T31" fmla="*/ 778031553 h 409"/>
              <a:gd name="T32" fmla="*/ 1503123800 w 461"/>
              <a:gd name="T33" fmla="*/ 778031553 h 409"/>
              <a:gd name="T34" fmla="*/ 1530268622 w 461"/>
              <a:gd name="T35" fmla="*/ 720525169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US"/>
          </a:p>
        </p:txBody>
      </p:sp>
      <p:pic>
        <p:nvPicPr>
          <p:cNvPr id="4" name="Picture 3" descr="Screen Shot 2017-01-24 at 11.1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80" y="3223036"/>
            <a:ext cx="7245891" cy="4326385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737075" y="4355814"/>
            <a:ext cx="10861073" cy="5673886"/>
            <a:chOff x="5898415" y="1976415"/>
            <a:chExt cx="5654530" cy="3255020"/>
          </a:xfrm>
        </p:grpSpPr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Lato Light" charset="0"/>
              </a:endParaRPr>
            </a:p>
          </p:txBody>
        </p:sp>
      </p:grpSp>
      <p:pic>
        <p:nvPicPr>
          <p:cNvPr id="5" name="Picture 4" descr="Screen Shot 2017-01-24 at 11.16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31" y="4614230"/>
            <a:ext cx="8140211" cy="4791906"/>
          </a:xfrm>
          <a:prstGeom prst="rect">
            <a:avLst/>
          </a:prstGeom>
        </p:spPr>
      </p:pic>
      <p:sp>
        <p:nvSpPr>
          <p:cNvPr id="71" name="Freeform 9"/>
          <p:cNvSpPr>
            <a:spLocks noChangeArrowheads="1"/>
          </p:cNvSpPr>
          <p:nvPr/>
        </p:nvSpPr>
        <p:spPr bwMode="auto">
          <a:xfrm>
            <a:off x="9525172" y="11065861"/>
            <a:ext cx="921893" cy="919936"/>
          </a:xfrm>
          <a:custGeom>
            <a:avLst/>
            <a:gdLst>
              <a:gd name="T0" fmla="*/ 652029437 w 426"/>
              <a:gd name="T1" fmla="*/ 0 h 426"/>
              <a:gd name="T2" fmla="*/ 652029437 w 426"/>
              <a:gd name="T3" fmla="*/ 0 h 426"/>
              <a:gd name="T4" fmla="*/ 0 w 426"/>
              <a:gd name="T5" fmla="*/ 653883983 h 426"/>
              <a:gd name="T6" fmla="*/ 652029437 w 426"/>
              <a:gd name="T7" fmla="*/ 1304697645 h 426"/>
              <a:gd name="T8" fmla="*/ 1307133971 w 426"/>
              <a:gd name="T9" fmla="*/ 653883983 h 426"/>
              <a:gd name="T10" fmla="*/ 652029437 w 426"/>
              <a:gd name="T11" fmla="*/ 0 h 426"/>
              <a:gd name="T12" fmla="*/ 704314866 w 426"/>
              <a:gd name="T13" fmla="*/ 1197252142 h 426"/>
              <a:gd name="T14" fmla="*/ 704314866 w 426"/>
              <a:gd name="T15" fmla="*/ 1197252142 h 426"/>
              <a:gd name="T16" fmla="*/ 704314866 w 426"/>
              <a:gd name="T17" fmla="*/ 896404383 h 426"/>
              <a:gd name="T18" fmla="*/ 596667155 w 426"/>
              <a:gd name="T19" fmla="*/ 896404383 h 426"/>
              <a:gd name="T20" fmla="*/ 596667155 w 426"/>
              <a:gd name="T21" fmla="*/ 1197252142 h 426"/>
              <a:gd name="T22" fmla="*/ 107645955 w 426"/>
              <a:gd name="T23" fmla="*/ 706072450 h 426"/>
              <a:gd name="T24" fmla="*/ 405979533 w 426"/>
              <a:gd name="T25" fmla="*/ 706072450 h 426"/>
              <a:gd name="T26" fmla="*/ 405979533 w 426"/>
              <a:gd name="T27" fmla="*/ 598626947 h 426"/>
              <a:gd name="T28" fmla="*/ 107645955 w 426"/>
              <a:gd name="T29" fmla="*/ 598626947 h 426"/>
              <a:gd name="T30" fmla="*/ 596667155 w 426"/>
              <a:gd name="T31" fmla="*/ 135074897 h 426"/>
              <a:gd name="T32" fmla="*/ 596667155 w 426"/>
              <a:gd name="T33" fmla="*/ 435922656 h 426"/>
              <a:gd name="T34" fmla="*/ 704314866 w 426"/>
              <a:gd name="T35" fmla="*/ 435922656 h 426"/>
              <a:gd name="T36" fmla="*/ 704314866 w 426"/>
              <a:gd name="T37" fmla="*/ 135074897 h 426"/>
              <a:gd name="T38" fmla="*/ 1168731777 w 426"/>
              <a:gd name="T39" fmla="*/ 598626947 h 426"/>
              <a:gd name="T40" fmla="*/ 898077585 w 426"/>
              <a:gd name="T41" fmla="*/ 598626947 h 426"/>
              <a:gd name="T42" fmla="*/ 898077585 w 426"/>
              <a:gd name="T43" fmla="*/ 706072450 h 426"/>
              <a:gd name="T44" fmla="*/ 1168731777 w 426"/>
              <a:gd name="T45" fmla="*/ 706072450 h 426"/>
              <a:gd name="T46" fmla="*/ 704314866 w 426"/>
              <a:gd name="T47" fmla="*/ 1197252142 h 42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4" tIns="45712" rIns="91424" bIns="45712" anchor="ctr"/>
          <a:lstStyle/>
          <a:p>
            <a:endParaRPr lang="en-US"/>
          </a:p>
        </p:txBody>
      </p:sp>
      <p:sp>
        <p:nvSpPr>
          <p:cNvPr id="72" name="Freeform 126"/>
          <p:cNvSpPr>
            <a:spLocks noChangeArrowheads="1"/>
          </p:cNvSpPr>
          <p:nvPr/>
        </p:nvSpPr>
        <p:spPr bwMode="auto">
          <a:xfrm>
            <a:off x="18289817" y="8575318"/>
            <a:ext cx="788987" cy="1059661"/>
          </a:xfrm>
          <a:custGeom>
            <a:avLst/>
            <a:gdLst>
              <a:gd name="T0" fmla="*/ 2147483647 w 454"/>
              <a:gd name="T1" fmla="*/ 2147483647 h 609"/>
              <a:gd name="T2" fmla="*/ 2147483647 w 454"/>
              <a:gd name="T3" fmla="*/ 2147483647 h 609"/>
              <a:gd name="T4" fmla="*/ 0 w 454"/>
              <a:gd name="T5" fmla="*/ 2147483647 h 609"/>
              <a:gd name="T6" fmla="*/ 2147483647 w 454"/>
              <a:gd name="T7" fmla="*/ 0 h 609"/>
              <a:gd name="T8" fmla="*/ 2147483647 w 454"/>
              <a:gd name="T9" fmla="*/ 2147483647 h 609"/>
              <a:gd name="T10" fmla="*/ 2147483647 w 454"/>
              <a:gd name="T11" fmla="*/ 2147483647 h 609"/>
              <a:gd name="T12" fmla="*/ 2147483647 w 454"/>
              <a:gd name="T13" fmla="*/ 2147483647 h 609"/>
              <a:gd name="T14" fmla="*/ 2147483647 w 454"/>
              <a:gd name="T15" fmla="*/ 2147483647 h 609"/>
              <a:gd name="T16" fmla="*/ 2147483647 w 454"/>
              <a:gd name="T17" fmla="*/ 2147483647 h 609"/>
              <a:gd name="T18" fmla="*/ 2147483647 w 454"/>
              <a:gd name="T19" fmla="*/ 2147483647 h 609"/>
              <a:gd name="T20" fmla="*/ 2147483647 w 454"/>
              <a:gd name="T21" fmla="*/ 2147483647 h 609"/>
              <a:gd name="T22" fmla="*/ 2147483647 w 454"/>
              <a:gd name="T23" fmla="*/ 2147483647 h 609"/>
              <a:gd name="T24" fmla="*/ 2147483647 w 454"/>
              <a:gd name="T25" fmla="*/ 2147483647 h 609"/>
              <a:gd name="T26" fmla="*/ 2147483647 w 454"/>
              <a:gd name="T27" fmla="*/ 2147483647 h 609"/>
              <a:gd name="T28" fmla="*/ 2147483647 w 454"/>
              <a:gd name="T29" fmla="*/ 2147483647 h 609"/>
              <a:gd name="T30" fmla="*/ 2147483647 w 454"/>
              <a:gd name="T31" fmla="*/ 2147483647 h 609"/>
              <a:gd name="T32" fmla="*/ 2147483647 w 454"/>
              <a:gd name="T33" fmla="*/ 2147483647 h 609"/>
              <a:gd name="T34" fmla="*/ 2147483647 w 454"/>
              <a:gd name="T35" fmla="*/ 2147483647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2692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24377650" cy="798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589" name="Group 49"/>
          <p:cNvGrpSpPr>
            <a:grpSpLocks/>
          </p:cNvGrpSpPr>
          <p:nvPr/>
        </p:nvGrpSpPr>
        <p:grpSpPr bwMode="auto">
          <a:xfrm>
            <a:off x="10254852" y="5365431"/>
            <a:ext cx="14628407" cy="8456708"/>
            <a:chOff x="1763688" y="1124744"/>
            <a:chExt cx="5652564" cy="3166095"/>
          </a:xfrm>
        </p:grpSpPr>
        <p:sp>
          <p:nvSpPr>
            <p:cNvPr id="51" name="Rectangle 50"/>
            <p:cNvSpPr/>
            <p:nvPr/>
          </p:nvSpPr>
          <p:spPr>
            <a:xfrm>
              <a:off x="2699493" y="1398283"/>
              <a:ext cx="3744729" cy="23039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7604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761336" y="310444"/>
            <a:ext cx="838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BUYER </a:t>
            </a:r>
            <a:r>
              <a:rPr lang="en-US" sz="7200" dirty="0" smtClean="0">
                <a:solidFill>
                  <a:srgbClr val="FFFF00"/>
                </a:solidFill>
              </a:rPr>
              <a:t>LEADS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7-03-20 at 10.48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983" y="5870283"/>
            <a:ext cx="9441028" cy="6266706"/>
          </a:xfrm>
          <a:prstGeom prst="rect">
            <a:avLst/>
          </a:prstGeom>
        </p:spPr>
      </p:pic>
      <p:pic>
        <p:nvPicPr>
          <p:cNvPr id="5" name="Picture 4" descr="Screen Shot 2017-03-20 at 10.52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5" y="1712909"/>
            <a:ext cx="8845361" cy="94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73173" y="11790484"/>
            <a:ext cx="434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AD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76810" y="4349439"/>
            <a:ext cx="6310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LANDING PAGE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1221594">
            <a:off x="9624057" y="6299855"/>
            <a:ext cx="2342512" cy="200377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468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763"/>
            <a:ext cx="24377650" cy="13716001"/>
          </a:xfrm>
          <a:prstGeom prst="rect">
            <a:avLst/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5306" y="218279"/>
            <a:ext cx="1052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PERFORMANCE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7-03-20 at 10.46.1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9"/>
          <a:stretch/>
        </p:blipFill>
        <p:spPr>
          <a:xfrm>
            <a:off x="4874291" y="2032000"/>
            <a:ext cx="19120386" cy="5164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198" y="2878667"/>
            <a:ext cx="3838334" cy="479777"/>
          </a:xfrm>
          <a:prstGeom prst="rect">
            <a:avLst/>
          </a:prstGeom>
          <a:solidFill>
            <a:schemeClr val="bg1">
              <a:lumMod val="65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8" y="3640666"/>
            <a:ext cx="4487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Zip Codes= </a:t>
            </a:r>
            <a:r>
              <a:rPr lang="en-US" sz="4000" dirty="0" smtClean="0">
                <a:solidFill>
                  <a:srgbClr val="FFFF00"/>
                </a:solidFill>
              </a:rPr>
              <a:t>3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Daily Spend= </a:t>
            </a:r>
            <a:r>
              <a:rPr lang="en-US" sz="4000" dirty="0" smtClean="0">
                <a:solidFill>
                  <a:srgbClr val="FFFF00"/>
                </a:solidFill>
              </a:rPr>
              <a:t>$30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Duration= </a:t>
            </a:r>
            <a:r>
              <a:rPr lang="en-US" sz="4000" dirty="0" smtClean="0">
                <a:solidFill>
                  <a:srgbClr val="FFFF00"/>
                </a:solidFill>
              </a:rPr>
              <a:t>1 Month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9" name="Picture 8" descr="Screen Shot 2017-03-20 at 10.47.2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6"/>
          <a:stretch/>
        </p:blipFill>
        <p:spPr>
          <a:xfrm>
            <a:off x="169338" y="7789333"/>
            <a:ext cx="19120386" cy="52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07214" y="9465733"/>
            <a:ext cx="4487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Zip Codes= </a:t>
            </a:r>
            <a:r>
              <a:rPr lang="en-US" sz="4000" dirty="0">
                <a:solidFill>
                  <a:srgbClr val="FFFF00"/>
                </a:solidFill>
              </a:rPr>
              <a:t>1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Daily Spend= </a:t>
            </a:r>
            <a:r>
              <a:rPr lang="en-US" sz="4000" dirty="0" smtClean="0">
                <a:solidFill>
                  <a:srgbClr val="FFFF00"/>
                </a:solidFill>
              </a:rPr>
              <a:t>$5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Duration= </a:t>
            </a:r>
            <a:r>
              <a:rPr lang="en-US" sz="4000" dirty="0" smtClean="0">
                <a:solidFill>
                  <a:srgbClr val="FFFF00"/>
                </a:solidFill>
              </a:rPr>
              <a:t>14 Days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8013" y="8731955"/>
            <a:ext cx="3838334" cy="479777"/>
          </a:xfrm>
          <a:prstGeom prst="rect">
            <a:avLst/>
          </a:prstGeom>
          <a:solidFill>
            <a:schemeClr val="bg1">
              <a:lumMod val="65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7110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24377650" cy="798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589" name="Group 49"/>
          <p:cNvGrpSpPr>
            <a:grpSpLocks/>
          </p:cNvGrpSpPr>
          <p:nvPr/>
        </p:nvGrpSpPr>
        <p:grpSpPr bwMode="auto">
          <a:xfrm>
            <a:off x="10254852" y="5365431"/>
            <a:ext cx="14628407" cy="8456708"/>
            <a:chOff x="1763688" y="1124744"/>
            <a:chExt cx="5652564" cy="3166095"/>
          </a:xfrm>
        </p:grpSpPr>
        <p:sp>
          <p:nvSpPr>
            <p:cNvPr id="51" name="Rectangle 50"/>
            <p:cNvSpPr/>
            <p:nvPr/>
          </p:nvSpPr>
          <p:spPr>
            <a:xfrm>
              <a:off x="2699493" y="1398283"/>
              <a:ext cx="3744729" cy="23039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7604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761336" y="310444"/>
            <a:ext cx="838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SELLER </a:t>
            </a:r>
            <a:r>
              <a:rPr lang="en-US" sz="7200" dirty="0" smtClean="0">
                <a:solidFill>
                  <a:srgbClr val="FFFF00"/>
                </a:solidFill>
              </a:rPr>
              <a:t>LEADS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173" y="11790484"/>
            <a:ext cx="434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AD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76810" y="4349439"/>
            <a:ext cx="6310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LANDING PAGE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1221594">
            <a:off x="9624057" y="6299855"/>
            <a:ext cx="2342512" cy="200377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7-03-20 at 11.13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05" y="5867753"/>
            <a:ext cx="9299220" cy="6269236"/>
          </a:xfrm>
          <a:prstGeom prst="rect">
            <a:avLst/>
          </a:prstGeom>
        </p:spPr>
      </p:pic>
      <p:pic>
        <p:nvPicPr>
          <p:cNvPr id="7" name="Picture 6" descr="Screen Shot 2017-03-20 at 11.12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1843036"/>
            <a:ext cx="9439691" cy="980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52891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763"/>
            <a:ext cx="24377650" cy="13716001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5306" y="218279"/>
            <a:ext cx="1052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PERFORMANCE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8" y="3640666"/>
            <a:ext cx="4487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Zip Codes= </a:t>
            </a:r>
            <a:r>
              <a:rPr lang="en-US" sz="4000" dirty="0">
                <a:solidFill>
                  <a:srgbClr val="FFFF00"/>
                </a:solidFill>
              </a:rPr>
              <a:t>1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Daily Spend= </a:t>
            </a:r>
            <a:r>
              <a:rPr lang="en-US" sz="4000" dirty="0" smtClean="0">
                <a:solidFill>
                  <a:srgbClr val="FFFF00"/>
                </a:solidFill>
              </a:rPr>
              <a:t>$5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Duration= </a:t>
            </a:r>
            <a:r>
              <a:rPr lang="en-US" sz="4000" dirty="0">
                <a:solidFill>
                  <a:srgbClr val="FFFF00"/>
                </a:solidFill>
              </a:rPr>
              <a:t>1</a:t>
            </a:r>
            <a:r>
              <a:rPr lang="en-US" sz="4000" dirty="0" smtClean="0">
                <a:solidFill>
                  <a:srgbClr val="FFFF00"/>
                </a:solidFill>
              </a:rPr>
              <a:t> Month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35220" y="9465733"/>
            <a:ext cx="4859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Zip Codes= </a:t>
            </a:r>
            <a:r>
              <a:rPr lang="en-US" sz="4000" dirty="0">
                <a:solidFill>
                  <a:srgbClr val="FFFF00"/>
                </a:solidFill>
              </a:rPr>
              <a:t>1</a:t>
            </a:r>
            <a:endParaRPr lang="en-US" sz="40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Daily Spend= </a:t>
            </a:r>
            <a:r>
              <a:rPr lang="en-US" sz="4000" dirty="0" smtClean="0">
                <a:solidFill>
                  <a:srgbClr val="FFFF00"/>
                </a:solidFill>
              </a:rPr>
              <a:t>$5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Duration= </a:t>
            </a:r>
            <a:r>
              <a:rPr lang="en-US" sz="4000" dirty="0" smtClean="0">
                <a:solidFill>
                  <a:srgbClr val="FFFF00"/>
                </a:solidFill>
              </a:rPr>
              <a:t>2 Months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 descr="Screen Shot 2017-03-20 at 11.2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13" y="1919109"/>
            <a:ext cx="19092164" cy="5317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2868" y="2857942"/>
            <a:ext cx="3838334" cy="479777"/>
          </a:xfrm>
          <a:prstGeom prst="rect">
            <a:avLst/>
          </a:prstGeom>
          <a:solidFill>
            <a:schemeClr val="bg1">
              <a:lumMod val="65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 descr="Screen Shot 2017-03-20 at 11.38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" y="7761108"/>
            <a:ext cx="18920418" cy="53172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73174" y="8760177"/>
            <a:ext cx="4572132" cy="479777"/>
          </a:xfrm>
          <a:prstGeom prst="rect">
            <a:avLst/>
          </a:prstGeom>
          <a:solidFill>
            <a:schemeClr val="bg1">
              <a:lumMod val="65000"/>
              <a:alpha val="9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5001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24377650" cy="7985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1336" y="310444"/>
            <a:ext cx="838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LISTINGS</a:t>
            </a:r>
            <a:r>
              <a:rPr lang="en-US" sz="7200" dirty="0" smtClean="0">
                <a:solidFill>
                  <a:schemeClr val="bg1"/>
                </a:solidFill>
              </a:rPr>
              <a:t> POST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9" name="Picture 8" descr="Screen Shot 2017-03-20 at 2.50.41 PM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6" y="2524478"/>
            <a:ext cx="8009969" cy="1039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7-03-20 at 2.5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57" y="5345289"/>
            <a:ext cx="7973475" cy="410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7-03-20 at 2.57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377" y="1998133"/>
            <a:ext cx="7387382" cy="1107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411152" y="1510773"/>
            <a:ext cx="4967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Listing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74018" y="4400728"/>
            <a:ext cx="4967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Generic Seller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85315" y="1041386"/>
            <a:ext cx="4967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Open House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3000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arcena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202F3E"/>
      </a:accent3>
      <a:accent4>
        <a:srgbClr val="EF9527"/>
      </a:accent4>
      <a:accent5>
        <a:srgbClr val="ED423D"/>
      </a:accent5>
      <a:accent6>
        <a:srgbClr val="8BC248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23003</TotalTime>
  <Words>388</Words>
  <Application>Microsoft Macintosh PowerPoint</Application>
  <PresentationFormat>Custom</PresentationFormat>
  <Paragraphs>127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Theme</vt:lpstr>
      <vt:lpstr>Excel.Chart.8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Barcena</dc:title>
  <dc:subject/>
  <dc:creator>SlidePro</dc:creator>
  <cp:keywords/>
  <dc:description/>
  <cp:lastModifiedBy>Jared James</cp:lastModifiedBy>
  <cp:revision>3864</cp:revision>
  <cp:lastPrinted>2017-03-22T12:35:14Z</cp:lastPrinted>
  <dcterms:created xsi:type="dcterms:W3CDTF">2014-11-12T21:47:38Z</dcterms:created>
  <dcterms:modified xsi:type="dcterms:W3CDTF">2017-03-22T16:30:00Z</dcterms:modified>
  <cp:category/>
</cp:coreProperties>
</file>